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3" r:id="rId7"/>
    <p:sldId id="264" r:id="rId8"/>
    <p:sldId id="266" r:id="rId9"/>
    <p:sldId id="277" r:id="rId10"/>
    <p:sldId id="280" r:id="rId11"/>
    <p:sldId id="281" r:id="rId12"/>
    <p:sldId id="282" r:id="rId13"/>
    <p:sldId id="283" r:id="rId14"/>
    <p:sldId id="284" r:id="rId15"/>
  </p:sldIdLst>
  <p:sldSz cx="18288000" cy="10287000"/>
  <p:notesSz cx="6858000" cy="9144000"/>
  <p:embeddedFontLst>
    <p:embeddedFont>
      <p:font typeface="A Day Without Sun Text Bold" panose="020B0604020202020204" charset="0"/>
      <p:regular r:id="rId16"/>
    </p:embeddedFont>
    <p:embeddedFont>
      <p:font typeface="Ballpoint" panose="020B0604020202020204" charset="0"/>
      <p:regular r:id="rId17"/>
    </p:embeddedFont>
    <p:embeddedFont>
      <p:font typeface="Canva Sans" panose="020B0604020202020204" charset="0"/>
      <p:regular r:id="rId18"/>
    </p:embeddedFont>
    <p:embeddedFont>
      <p:font typeface="Dekko" panose="020B0604020202020204" charset="0"/>
      <p:regular r:id="rId19"/>
    </p:embeddedFont>
    <p:embeddedFont>
      <p:font typeface="Itim" panose="020B0604020202020204" charset="-34"/>
      <p:regular r:id="rId20"/>
    </p:embeddedFont>
    <p:embeddedFont>
      <p:font typeface="Telegraf Bol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52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sv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48.jpe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6.sv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1.png"/><Relationship Id="rId3" Type="http://schemas.openxmlformats.org/officeDocument/2006/relationships/image" Target="../media/image49.png"/><Relationship Id="rId7" Type="http://schemas.openxmlformats.org/officeDocument/2006/relationships/image" Target="../media/image52.svg"/><Relationship Id="rId12" Type="http://schemas.openxmlformats.org/officeDocument/2006/relationships/image" Target="../media/image5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image" Target="../media/image32.png"/><Relationship Id="rId15" Type="http://schemas.openxmlformats.org/officeDocument/2006/relationships/hyperlink" Target="https://www.crt.state.la.us/Assets/OCD/arts/FY23-24/Louisiana%20Project%20Grants%20FY24%20Grant%20Guidelines.pdf" TargetMode="External"/><Relationship Id="rId10" Type="http://schemas.openxmlformats.org/officeDocument/2006/relationships/image" Target="../media/image53.jpeg"/><Relationship Id="rId4" Type="http://schemas.openxmlformats.org/officeDocument/2006/relationships/image" Target="../media/image50.svg"/><Relationship Id="rId9" Type="http://schemas.openxmlformats.org/officeDocument/2006/relationships/image" Target="../media/image15.svg"/><Relationship Id="rId1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7.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26.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1.jpeg"/><Relationship Id="rId7" Type="http://schemas.openxmlformats.org/officeDocument/2006/relationships/image" Target="../media/image4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2.svg"/><Relationship Id="rId5" Type="http://schemas.openxmlformats.org/officeDocument/2006/relationships/image" Target="../media/image57.png"/><Relationship Id="rId10" Type="http://schemas.openxmlformats.org/officeDocument/2006/relationships/image" Target="../media/image11.png"/><Relationship Id="rId4" Type="http://schemas.openxmlformats.org/officeDocument/2006/relationships/image" Target="../media/image56.png"/><Relationship Id="rId9" Type="http://schemas.openxmlformats.org/officeDocument/2006/relationships/image" Target="../media/image63.sv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sv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7.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image" Target="../media/image28.svg"/><Relationship Id="rId9"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5.png"/><Relationship Id="rId7"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41.png"/><Relationship Id="rId4" Type="http://schemas.openxmlformats.org/officeDocument/2006/relationships/image" Target="../media/image26.sv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5976154">
            <a:off x="3179887" y="-2087389"/>
            <a:ext cx="11386258" cy="14461778"/>
          </a:xfrm>
          <a:custGeom>
            <a:avLst/>
            <a:gdLst/>
            <a:ahLst/>
            <a:cxnLst/>
            <a:rect l="l" t="t" r="r" b="b"/>
            <a:pathLst>
              <a:path w="11386258" h="14461778">
                <a:moveTo>
                  <a:pt x="0" y="0"/>
                </a:moveTo>
                <a:lnTo>
                  <a:pt x="11386258" y="0"/>
                </a:lnTo>
                <a:lnTo>
                  <a:pt x="11386258" y="14461778"/>
                </a:lnTo>
                <a:lnTo>
                  <a:pt x="0" y="14461778"/>
                </a:lnTo>
                <a:lnTo>
                  <a:pt x="0" y="0"/>
                </a:lnTo>
                <a:close/>
              </a:path>
            </a:pathLst>
          </a:custGeom>
          <a:blipFill>
            <a:blip r:embed="rId3"/>
            <a:stretch>
              <a:fillRect/>
            </a:stretch>
          </a:blipFill>
        </p:spPr>
        <p:txBody>
          <a:bodyPr/>
          <a:lstStyle/>
          <a:p>
            <a:endParaRPr lang="en-US"/>
          </a:p>
        </p:txBody>
      </p:sp>
      <p:sp>
        <p:nvSpPr>
          <p:cNvPr id="4" name="Freeform 4"/>
          <p:cNvSpPr/>
          <p:nvPr/>
        </p:nvSpPr>
        <p:spPr>
          <a:xfrm rot="3459258" flipH="1">
            <a:off x="14461129" y="-248221"/>
            <a:ext cx="2506725" cy="3905663"/>
          </a:xfrm>
          <a:custGeom>
            <a:avLst/>
            <a:gdLst/>
            <a:ahLst/>
            <a:cxnLst/>
            <a:rect l="l" t="t" r="r" b="b"/>
            <a:pathLst>
              <a:path w="2506725" h="3905663">
                <a:moveTo>
                  <a:pt x="2506725" y="0"/>
                </a:moveTo>
                <a:lnTo>
                  <a:pt x="0" y="0"/>
                </a:lnTo>
                <a:lnTo>
                  <a:pt x="0" y="3905663"/>
                </a:lnTo>
                <a:lnTo>
                  <a:pt x="2506725" y="3905663"/>
                </a:lnTo>
                <a:lnTo>
                  <a:pt x="250672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4245636" flipH="1">
            <a:off x="2445601" y="6209823"/>
            <a:ext cx="1705687" cy="3374560"/>
          </a:xfrm>
          <a:custGeom>
            <a:avLst/>
            <a:gdLst/>
            <a:ahLst/>
            <a:cxnLst/>
            <a:rect l="l" t="t" r="r" b="b"/>
            <a:pathLst>
              <a:path w="1705687" h="3374560">
                <a:moveTo>
                  <a:pt x="1705686" y="0"/>
                </a:moveTo>
                <a:lnTo>
                  <a:pt x="0" y="0"/>
                </a:lnTo>
                <a:lnTo>
                  <a:pt x="0" y="3374559"/>
                </a:lnTo>
                <a:lnTo>
                  <a:pt x="1705686" y="3374559"/>
                </a:lnTo>
                <a:lnTo>
                  <a:pt x="170568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488334">
            <a:off x="7249819" y="7292189"/>
            <a:ext cx="3788362" cy="737009"/>
          </a:xfrm>
          <a:custGeom>
            <a:avLst/>
            <a:gdLst/>
            <a:ahLst/>
            <a:cxnLst/>
            <a:rect l="l" t="t" r="r" b="b"/>
            <a:pathLst>
              <a:path w="3788362" h="737009">
                <a:moveTo>
                  <a:pt x="0" y="0"/>
                </a:moveTo>
                <a:lnTo>
                  <a:pt x="3788362" y="0"/>
                </a:lnTo>
                <a:lnTo>
                  <a:pt x="3788362" y="737009"/>
                </a:lnTo>
                <a:lnTo>
                  <a:pt x="0" y="7370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1086937">
            <a:off x="733316" y="588175"/>
            <a:ext cx="3574337" cy="5286654"/>
          </a:xfrm>
          <a:custGeom>
            <a:avLst/>
            <a:gdLst/>
            <a:ahLst/>
            <a:cxnLst/>
            <a:rect l="l" t="t" r="r" b="b"/>
            <a:pathLst>
              <a:path w="3574337" h="5286654">
                <a:moveTo>
                  <a:pt x="0" y="0"/>
                </a:moveTo>
                <a:lnTo>
                  <a:pt x="3574337" y="0"/>
                </a:lnTo>
                <a:lnTo>
                  <a:pt x="3574337" y="5286653"/>
                </a:lnTo>
                <a:lnTo>
                  <a:pt x="0" y="5286653"/>
                </a:lnTo>
                <a:lnTo>
                  <a:pt x="0" y="0"/>
                </a:lnTo>
                <a:close/>
              </a:path>
            </a:pathLst>
          </a:custGeom>
          <a:blipFill>
            <a:blip r:embed="rId10"/>
            <a:stretch>
              <a:fillRect l="-10114" t="-17840" r="-38897" b="-37860"/>
            </a:stretch>
          </a:blipFill>
        </p:spPr>
        <p:txBody>
          <a:bodyPr/>
          <a:lstStyle/>
          <a:p>
            <a:endParaRPr lang="en-US"/>
          </a:p>
        </p:txBody>
      </p:sp>
      <p:sp>
        <p:nvSpPr>
          <p:cNvPr id="8" name="Freeform 8"/>
          <p:cNvSpPr/>
          <p:nvPr/>
        </p:nvSpPr>
        <p:spPr>
          <a:xfrm rot="966449">
            <a:off x="12795941" y="5113112"/>
            <a:ext cx="3779731" cy="7228881"/>
          </a:xfrm>
          <a:custGeom>
            <a:avLst/>
            <a:gdLst/>
            <a:ahLst/>
            <a:cxnLst/>
            <a:rect l="l" t="t" r="r" b="b"/>
            <a:pathLst>
              <a:path w="3779731" h="7228881">
                <a:moveTo>
                  <a:pt x="0" y="0"/>
                </a:moveTo>
                <a:lnTo>
                  <a:pt x="3779731" y="0"/>
                </a:lnTo>
                <a:lnTo>
                  <a:pt x="3779731" y="7228881"/>
                </a:lnTo>
                <a:lnTo>
                  <a:pt x="0" y="7228881"/>
                </a:lnTo>
                <a:lnTo>
                  <a:pt x="0" y="0"/>
                </a:lnTo>
                <a:close/>
              </a:path>
            </a:pathLst>
          </a:custGeom>
          <a:blipFill>
            <a:blip r:embed="rId11"/>
            <a:stretch>
              <a:fillRect t="-16664" r="-44375"/>
            </a:stretch>
          </a:blipFill>
        </p:spPr>
        <p:txBody>
          <a:bodyPr/>
          <a:lstStyle/>
          <a:p>
            <a:endParaRPr lang="en-US"/>
          </a:p>
        </p:txBody>
      </p:sp>
      <p:sp>
        <p:nvSpPr>
          <p:cNvPr id="9" name="TextBox 9"/>
          <p:cNvSpPr txBox="1"/>
          <p:nvPr/>
        </p:nvSpPr>
        <p:spPr>
          <a:xfrm>
            <a:off x="3298444" y="4469184"/>
            <a:ext cx="11387363" cy="3270099"/>
          </a:xfrm>
          <a:prstGeom prst="rect">
            <a:avLst/>
          </a:prstGeom>
        </p:spPr>
        <p:txBody>
          <a:bodyPr lIns="0" tIns="0" rIns="0" bIns="0" rtlCol="0" anchor="t">
            <a:spAutoFit/>
          </a:bodyPr>
          <a:lstStyle/>
          <a:p>
            <a:pPr algn="ctr">
              <a:lnSpc>
                <a:spcPts val="26296"/>
              </a:lnSpc>
            </a:pPr>
            <a:r>
              <a:rPr lang="en-US" sz="18918" b="1" spc="-245">
                <a:solidFill>
                  <a:srgbClr val="000000"/>
                </a:solidFill>
                <a:latin typeface="A Day Without Sun Text Bold"/>
                <a:ea typeface="A Day Without Sun Text Bold"/>
                <a:cs typeface="A Day Without Sun Text Bold"/>
                <a:sym typeface="A Day Without Sun Text Bold"/>
              </a:rPr>
              <a:t>NOW WHAT?</a:t>
            </a:r>
          </a:p>
        </p:txBody>
      </p:sp>
      <p:sp>
        <p:nvSpPr>
          <p:cNvPr id="10" name="Freeform 10"/>
          <p:cNvSpPr/>
          <p:nvPr/>
        </p:nvSpPr>
        <p:spPr>
          <a:xfrm>
            <a:off x="15439540" y="4635472"/>
            <a:ext cx="626260" cy="1016055"/>
          </a:xfrm>
          <a:custGeom>
            <a:avLst/>
            <a:gdLst/>
            <a:ahLst/>
            <a:cxnLst/>
            <a:rect l="l" t="t" r="r" b="b"/>
            <a:pathLst>
              <a:path w="626260" h="1016055">
                <a:moveTo>
                  <a:pt x="0" y="0"/>
                </a:moveTo>
                <a:lnTo>
                  <a:pt x="626260" y="0"/>
                </a:lnTo>
                <a:lnTo>
                  <a:pt x="626260" y="1016056"/>
                </a:lnTo>
                <a:lnTo>
                  <a:pt x="0" y="10160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a:off x="1633365" y="163508"/>
            <a:ext cx="626260" cy="1016055"/>
          </a:xfrm>
          <a:custGeom>
            <a:avLst/>
            <a:gdLst/>
            <a:ahLst/>
            <a:cxnLst/>
            <a:rect l="l" t="t" r="r" b="b"/>
            <a:pathLst>
              <a:path w="626260" h="1016055">
                <a:moveTo>
                  <a:pt x="0" y="0"/>
                </a:moveTo>
                <a:lnTo>
                  <a:pt x="626260" y="0"/>
                </a:lnTo>
                <a:lnTo>
                  <a:pt x="626260" y="1016055"/>
                </a:lnTo>
                <a:lnTo>
                  <a:pt x="0" y="101605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TextBox 12"/>
          <p:cNvSpPr txBox="1"/>
          <p:nvPr/>
        </p:nvSpPr>
        <p:spPr>
          <a:xfrm>
            <a:off x="2848460" y="1707828"/>
            <a:ext cx="12591080" cy="3022853"/>
          </a:xfrm>
          <a:prstGeom prst="rect">
            <a:avLst/>
          </a:prstGeom>
        </p:spPr>
        <p:txBody>
          <a:bodyPr lIns="0" tIns="0" rIns="0" bIns="0" rtlCol="0" anchor="t">
            <a:spAutoFit/>
          </a:bodyPr>
          <a:lstStyle/>
          <a:p>
            <a:pPr algn="ctr">
              <a:lnSpc>
                <a:spcPts val="13019"/>
              </a:lnSpc>
            </a:pPr>
            <a:r>
              <a:rPr lang="en-US" sz="9299" spc="102">
                <a:solidFill>
                  <a:srgbClr val="000000"/>
                </a:solidFill>
                <a:latin typeface="Ballpoint"/>
                <a:ea typeface="Ballpoint"/>
                <a:cs typeface="Ballpoint"/>
                <a:sym typeface="Ballpoint"/>
              </a:rPr>
              <a:t>You’ve been awarded a </a:t>
            </a:r>
          </a:p>
          <a:p>
            <a:pPr algn="ctr">
              <a:lnSpc>
                <a:spcPts val="6695"/>
              </a:lnSpc>
            </a:pPr>
            <a:r>
              <a:rPr lang="en-US" sz="9299" spc="102">
                <a:solidFill>
                  <a:srgbClr val="000000"/>
                </a:solidFill>
                <a:latin typeface="Ballpoint"/>
                <a:ea typeface="Ballpoint"/>
                <a:cs typeface="Ballpoint"/>
                <a:sym typeface="Ballpoint"/>
              </a:rPr>
              <a:t>Louisiana Project Grant!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a:off x="-492059" y="621834"/>
            <a:ext cx="13448341" cy="9954268"/>
          </a:xfrm>
          <a:custGeom>
            <a:avLst/>
            <a:gdLst/>
            <a:ahLst/>
            <a:cxnLst/>
            <a:rect l="l" t="t" r="r" b="b"/>
            <a:pathLst>
              <a:path w="13448341" h="9954268">
                <a:moveTo>
                  <a:pt x="0" y="0"/>
                </a:moveTo>
                <a:lnTo>
                  <a:pt x="13448342" y="0"/>
                </a:lnTo>
                <a:lnTo>
                  <a:pt x="13448342" y="9954268"/>
                </a:lnTo>
                <a:lnTo>
                  <a:pt x="0" y="9954268"/>
                </a:lnTo>
                <a:lnTo>
                  <a:pt x="0" y="0"/>
                </a:lnTo>
                <a:close/>
              </a:path>
            </a:pathLst>
          </a:custGeom>
          <a:blipFill>
            <a:blip r:embed="rId3"/>
            <a:stretch>
              <a:fillRect/>
            </a:stretch>
          </a:blipFill>
        </p:spPr>
        <p:txBody>
          <a:bodyPr/>
          <a:lstStyle/>
          <a:p>
            <a:endParaRPr lang="en-US"/>
          </a:p>
        </p:txBody>
      </p:sp>
      <p:sp>
        <p:nvSpPr>
          <p:cNvPr id="4" name="Freeform 4"/>
          <p:cNvSpPr/>
          <p:nvPr/>
        </p:nvSpPr>
        <p:spPr>
          <a:xfrm rot="-6385">
            <a:off x="2122576" y="1302958"/>
            <a:ext cx="879086" cy="877590"/>
          </a:xfrm>
          <a:custGeom>
            <a:avLst/>
            <a:gdLst/>
            <a:ahLst/>
            <a:cxnLst/>
            <a:rect l="l" t="t" r="r" b="b"/>
            <a:pathLst>
              <a:path w="879086" h="877590">
                <a:moveTo>
                  <a:pt x="0" y="0"/>
                </a:moveTo>
                <a:lnTo>
                  <a:pt x="879086" y="0"/>
                </a:lnTo>
                <a:lnTo>
                  <a:pt x="879086" y="877591"/>
                </a:lnTo>
                <a:lnTo>
                  <a:pt x="0" y="877591"/>
                </a:lnTo>
                <a:lnTo>
                  <a:pt x="0" y="0"/>
                </a:lnTo>
                <a:close/>
              </a:path>
            </a:pathLst>
          </a:custGeom>
          <a:blipFill>
            <a:blip r:embed="rId4"/>
            <a:stretch>
              <a:fillRect/>
            </a:stretch>
          </a:blipFill>
        </p:spPr>
        <p:txBody>
          <a:bodyPr/>
          <a:lstStyle/>
          <a:p>
            <a:endParaRPr lang="en-US"/>
          </a:p>
        </p:txBody>
      </p:sp>
      <p:sp>
        <p:nvSpPr>
          <p:cNvPr id="5" name="Freeform 5"/>
          <p:cNvSpPr/>
          <p:nvPr/>
        </p:nvSpPr>
        <p:spPr>
          <a:xfrm rot="-475827">
            <a:off x="14709692" y="6011509"/>
            <a:ext cx="3845569" cy="759500"/>
          </a:xfrm>
          <a:custGeom>
            <a:avLst/>
            <a:gdLst/>
            <a:ahLst/>
            <a:cxnLst/>
            <a:rect l="l" t="t" r="r" b="b"/>
            <a:pathLst>
              <a:path w="3845569" h="759500">
                <a:moveTo>
                  <a:pt x="0" y="0"/>
                </a:moveTo>
                <a:lnTo>
                  <a:pt x="3845569" y="0"/>
                </a:lnTo>
                <a:lnTo>
                  <a:pt x="3845569" y="759500"/>
                </a:lnTo>
                <a:lnTo>
                  <a:pt x="0" y="759500"/>
                </a:lnTo>
                <a:lnTo>
                  <a:pt x="0" y="0"/>
                </a:lnTo>
                <a:close/>
              </a:path>
            </a:pathLst>
          </a:custGeom>
          <a:blipFill>
            <a:blip r:embed="rId5"/>
            <a:stretch>
              <a:fillRect/>
            </a:stretch>
          </a:blipFill>
        </p:spPr>
        <p:txBody>
          <a:bodyPr/>
          <a:lstStyle/>
          <a:p>
            <a:endParaRPr lang="en-US"/>
          </a:p>
        </p:txBody>
      </p:sp>
      <p:sp>
        <p:nvSpPr>
          <p:cNvPr id="6" name="Freeform 6"/>
          <p:cNvSpPr/>
          <p:nvPr/>
        </p:nvSpPr>
        <p:spPr>
          <a:xfrm rot="115856">
            <a:off x="2563674" y="1001923"/>
            <a:ext cx="6897876" cy="2759151"/>
          </a:xfrm>
          <a:custGeom>
            <a:avLst/>
            <a:gdLst/>
            <a:ahLst/>
            <a:cxnLst/>
            <a:rect l="l" t="t" r="r" b="b"/>
            <a:pathLst>
              <a:path w="6897876" h="2759151">
                <a:moveTo>
                  <a:pt x="0" y="0"/>
                </a:moveTo>
                <a:lnTo>
                  <a:pt x="6897876" y="0"/>
                </a:lnTo>
                <a:lnTo>
                  <a:pt x="6897876" y="2759151"/>
                </a:lnTo>
                <a:lnTo>
                  <a:pt x="0" y="27591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9144000" y="478429"/>
            <a:ext cx="1128001" cy="1903069"/>
          </a:xfrm>
          <a:custGeom>
            <a:avLst/>
            <a:gdLst/>
            <a:ahLst/>
            <a:cxnLst/>
            <a:rect l="l" t="t" r="r" b="b"/>
            <a:pathLst>
              <a:path w="1128001" h="1903069">
                <a:moveTo>
                  <a:pt x="0" y="0"/>
                </a:moveTo>
                <a:lnTo>
                  <a:pt x="1128001" y="0"/>
                </a:lnTo>
                <a:lnTo>
                  <a:pt x="1128001" y="1903069"/>
                </a:lnTo>
                <a:lnTo>
                  <a:pt x="0" y="19030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424109">
            <a:off x="11359816" y="7956433"/>
            <a:ext cx="1128001" cy="1903069"/>
          </a:xfrm>
          <a:custGeom>
            <a:avLst/>
            <a:gdLst/>
            <a:ahLst/>
            <a:cxnLst/>
            <a:rect l="l" t="t" r="r" b="b"/>
            <a:pathLst>
              <a:path w="1128001" h="1903069">
                <a:moveTo>
                  <a:pt x="0" y="0"/>
                </a:moveTo>
                <a:lnTo>
                  <a:pt x="1128001" y="0"/>
                </a:lnTo>
                <a:lnTo>
                  <a:pt x="1128001" y="1903069"/>
                </a:lnTo>
                <a:lnTo>
                  <a:pt x="0" y="19030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1834227" y="2381498"/>
            <a:ext cx="6134517" cy="2003942"/>
          </a:xfrm>
          <a:custGeom>
            <a:avLst/>
            <a:gdLst/>
            <a:ahLst/>
            <a:cxnLst/>
            <a:rect l="l" t="t" r="r" b="b"/>
            <a:pathLst>
              <a:path w="6134517" h="2003942">
                <a:moveTo>
                  <a:pt x="0" y="0"/>
                </a:moveTo>
                <a:lnTo>
                  <a:pt x="6134517" y="0"/>
                </a:lnTo>
                <a:lnTo>
                  <a:pt x="6134517" y="2003943"/>
                </a:lnTo>
                <a:lnTo>
                  <a:pt x="0" y="2003943"/>
                </a:lnTo>
                <a:lnTo>
                  <a:pt x="0" y="0"/>
                </a:lnTo>
                <a:close/>
              </a:path>
            </a:pathLst>
          </a:custGeom>
          <a:blipFill>
            <a:blip r:embed="rId10"/>
            <a:stretch>
              <a:fillRect/>
            </a:stretch>
          </a:blipFill>
        </p:spPr>
        <p:txBody>
          <a:bodyPr/>
          <a:lstStyle/>
          <a:p>
            <a:endParaRPr lang="en-US"/>
          </a:p>
        </p:txBody>
      </p:sp>
      <p:sp>
        <p:nvSpPr>
          <p:cNvPr id="10" name="Freeform 10"/>
          <p:cNvSpPr/>
          <p:nvPr/>
        </p:nvSpPr>
        <p:spPr>
          <a:xfrm>
            <a:off x="11893953" y="4772507"/>
            <a:ext cx="6074791" cy="3037395"/>
          </a:xfrm>
          <a:custGeom>
            <a:avLst/>
            <a:gdLst/>
            <a:ahLst/>
            <a:cxnLst/>
            <a:rect l="l" t="t" r="r" b="b"/>
            <a:pathLst>
              <a:path w="6074791" h="3037395">
                <a:moveTo>
                  <a:pt x="0" y="0"/>
                </a:moveTo>
                <a:lnTo>
                  <a:pt x="6074791" y="0"/>
                </a:lnTo>
                <a:lnTo>
                  <a:pt x="6074791" y="3037395"/>
                </a:lnTo>
                <a:lnTo>
                  <a:pt x="0" y="3037395"/>
                </a:lnTo>
                <a:lnTo>
                  <a:pt x="0" y="0"/>
                </a:lnTo>
                <a:close/>
              </a:path>
            </a:pathLst>
          </a:custGeom>
          <a:blipFill>
            <a:blip r:embed="rId11"/>
            <a:stretch>
              <a:fillRect/>
            </a:stretch>
          </a:blipFill>
        </p:spPr>
        <p:txBody>
          <a:bodyPr/>
          <a:lstStyle/>
          <a:p>
            <a:endParaRPr lang="en-US"/>
          </a:p>
        </p:txBody>
      </p:sp>
      <p:sp>
        <p:nvSpPr>
          <p:cNvPr id="11" name="TextBox 11"/>
          <p:cNvSpPr txBox="1"/>
          <p:nvPr/>
        </p:nvSpPr>
        <p:spPr>
          <a:xfrm>
            <a:off x="1919777" y="1379803"/>
            <a:ext cx="8185671" cy="1785195"/>
          </a:xfrm>
          <a:prstGeom prst="rect">
            <a:avLst/>
          </a:prstGeom>
        </p:spPr>
        <p:txBody>
          <a:bodyPr lIns="0" tIns="0" rIns="0" bIns="0" rtlCol="0" anchor="t">
            <a:spAutoFit/>
          </a:bodyPr>
          <a:lstStyle/>
          <a:p>
            <a:pPr algn="ctr">
              <a:lnSpc>
                <a:spcPts val="13096"/>
              </a:lnSpc>
              <a:spcBef>
                <a:spcPct val="0"/>
              </a:spcBef>
            </a:pPr>
            <a:r>
              <a:rPr lang="en-US" sz="9354">
                <a:solidFill>
                  <a:srgbClr val="000000"/>
                </a:solidFill>
                <a:latin typeface="Ballpoint"/>
                <a:ea typeface="Ballpoint"/>
                <a:cs typeface="Ballpoint"/>
                <a:sym typeface="Ballpoint"/>
              </a:rPr>
              <a:t>Acknowledgement</a:t>
            </a:r>
          </a:p>
        </p:txBody>
      </p:sp>
      <p:sp>
        <p:nvSpPr>
          <p:cNvPr id="12" name="TextBox 12"/>
          <p:cNvSpPr txBox="1"/>
          <p:nvPr/>
        </p:nvSpPr>
        <p:spPr>
          <a:xfrm rot="30344">
            <a:off x="1390984" y="3713587"/>
            <a:ext cx="10109092" cy="6512943"/>
          </a:xfrm>
          <a:prstGeom prst="rect">
            <a:avLst/>
          </a:prstGeom>
        </p:spPr>
        <p:txBody>
          <a:bodyPr lIns="0" tIns="0" rIns="0" bIns="0" rtlCol="0" anchor="t">
            <a:spAutoFit/>
          </a:bodyPr>
          <a:lstStyle/>
          <a:p>
            <a:pPr algn="just">
              <a:lnSpc>
                <a:spcPts val="2881"/>
              </a:lnSpc>
            </a:pPr>
            <a:r>
              <a:rPr lang="en-US" sz="2199">
                <a:solidFill>
                  <a:srgbClr val="000000"/>
                </a:solidFill>
                <a:latin typeface="Dekko"/>
                <a:ea typeface="Dekko"/>
                <a:cs typeface="Dekko"/>
                <a:sym typeface="Dekko"/>
              </a:rPr>
              <a:t>• Use the Louisiana Division of the Arts logo and the arts council logo on all printed materials</a:t>
            </a:r>
          </a:p>
          <a:p>
            <a:pPr algn="just">
              <a:lnSpc>
                <a:spcPts val="2881"/>
              </a:lnSpc>
            </a:pPr>
            <a:r>
              <a:rPr lang="en-US" sz="2199">
                <a:solidFill>
                  <a:srgbClr val="000000"/>
                </a:solidFill>
                <a:latin typeface="Dekko"/>
                <a:ea typeface="Dekko"/>
                <a:cs typeface="Dekko"/>
                <a:sym typeface="Dekko"/>
              </a:rPr>
              <a:t>associated with your funded project (LDOA logo found on grant webpage)</a:t>
            </a:r>
          </a:p>
          <a:p>
            <a:pPr algn="just">
              <a:lnSpc>
                <a:spcPts val="2881"/>
              </a:lnSpc>
            </a:pPr>
            <a:endParaRPr lang="en-US" sz="2199">
              <a:solidFill>
                <a:srgbClr val="000000"/>
              </a:solidFill>
              <a:latin typeface="Dekko"/>
              <a:ea typeface="Dekko"/>
              <a:cs typeface="Dekko"/>
              <a:sym typeface="Dekko"/>
            </a:endParaRPr>
          </a:p>
          <a:p>
            <a:pPr algn="just">
              <a:lnSpc>
                <a:spcPts val="2881"/>
              </a:lnSpc>
            </a:pPr>
            <a:r>
              <a:rPr lang="en-US" sz="2199">
                <a:solidFill>
                  <a:srgbClr val="000000"/>
                </a:solidFill>
                <a:latin typeface="Dekko"/>
                <a:ea typeface="Dekko"/>
                <a:cs typeface="Dekko"/>
                <a:sym typeface="Dekko"/>
              </a:rPr>
              <a:t>• Use the following acknowledgement statement on all printed and broadcast promotion associatedwith your funded project: “Supported by a grant from the Louisiana Division of the Arts, Office ofCultural Development, Department of Culture, Recreation and Tourism, in cooperation with theLouisiana State Arts Council, as administered by the (Name of the Regional Arts Council). Funding has also been provided by the National Endowment for the Arts.”</a:t>
            </a:r>
          </a:p>
          <a:p>
            <a:pPr algn="just">
              <a:lnSpc>
                <a:spcPts val="2881"/>
              </a:lnSpc>
            </a:pPr>
            <a:endParaRPr lang="en-US" sz="2199">
              <a:solidFill>
                <a:srgbClr val="000000"/>
              </a:solidFill>
              <a:latin typeface="Dekko"/>
              <a:ea typeface="Dekko"/>
              <a:cs typeface="Dekko"/>
              <a:sym typeface="Dekko"/>
            </a:endParaRPr>
          </a:p>
          <a:p>
            <a:pPr algn="just">
              <a:lnSpc>
                <a:spcPts val="2881"/>
              </a:lnSpc>
            </a:pPr>
            <a:r>
              <a:rPr lang="en-US" sz="2199">
                <a:solidFill>
                  <a:srgbClr val="000000"/>
                </a:solidFill>
                <a:latin typeface="Dekko"/>
                <a:ea typeface="Dekko"/>
                <a:cs typeface="Dekko"/>
                <a:sym typeface="Dekko"/>
              </a:rPr>
              <a:t>• Recognize the LDOA and arts council during any announcements at performances, exhibits or other public activities</a:t>
            </a:r>
          </a:p>
          <a:p>
            <a:pPr algn="just">
              <a:lnSpc>
                <a:spcPts val="2881"/>
              </a:lnSpc>
            </a:pPr>
            <a:endParaRPr lang="en-US" sz="2199">
              <a:solidFill>
                <a:srgbClr val="000000"/>
              </a:solidFill>
              <a:latin typeface="Dekko"/>
              <a:ea typeface="Dekko"/>
              <a:cs typeface="Dekko"/>
              <a:sym typeface="Dekko"/>
            </a:endParaRPr>
          </a:p>
          <a:p>
            <a:pPr algn="just">
              <a:lnSpc>
                <a:spcPts val="2881"/>
              </a:lnSpc>
            </a:pPr>
            <a:r>
              <a:rPr lang="en-US" sz="2199">
                <a:solidFill>
                  <a:srgbClr val="000000"/>
                </a:solidFill>
                <a:latin typeface="Dekko"/>
                <a:ea typeface="Dekko"/>
                <a:cs typeface="Dekko"/>
                <a:sym typeface="Dekko"/>
              </a:rPr>
              <a:t>• Thank and inform local legislators in writing of activities funded by the LPG program. Grantees arealso encouraged to invite state legislators to grant-sponsored activities, especially events that arefree to the public. Find your legislators at www.legis.state.la.us.</a:t>
            </a:r>
          </a:p>
          <a:p>
            <a:pPr algn="just">
              <a:lnSpc>
                <a:spcPts val="2881"/>
              </a:lnSpc>
            </a:pPr>
            <a:endParaRPr lang="en-US" sz="2199">
              <a:solidFill>
                <a:srgbClr val="000000"/>
              </a:solidFill>
              <a:latin typeface="Dekko"/>
              <a:ea typeface="Dekko"/>
              <a:cs typeface="Dekko"/>
              <a:sym typeface="Dekk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5495994">
            <a:off x="33885" y="5919435"/>
            <a:ext cx="4161618" cy="4114800"/>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110744">
            <a:off x="6241540" y="1930861"/>
            <a:ext cx="5356866" cy="8358732"/>
          </a:xfrm>
          <a:custGeom>
            <a:avLst/>
            <a:gdLst/>
            <a:ahLst/>
            <a:cxnLst/>
            <a:rect l="l" t="t" r="r" b="b"/>
            <a:pathLst>
              <a:path w="5356866" h="8358732">
                <a:moveTo>
                  <a:pt x="0" y="0"/>
                </a:moveTo>
                <a:lnTo>
                  <a:pt x="5356866" y="0"/>
                </a:lnTo>
                <a:lnTo>
                  <a:pt x="5356866" y="8358732"/>
                </a:lnTo>
                <a:lnTo>
                  <a:pt x="0" y="8358732"/>
                </a:lnTo>
                <a:lnTo>
                  <a:pt x="0" y="0"/>
                </a:lnTo>
                <a:close/>
              </a:path>
            </a:pathLst>
          </a:custGeom>
          <a:blipFill>
            <a:blip r:embed="rId5"/>
            <a:stretch>
              <a:fillRect/>
            </a:stretch>
          </a:blipFill>
        </p:spPr>
        <p:txBody>
          <a:bodyPr/>
          <a:lstStyle/>
          <a:p>
            <a:endParaRPr lang="en-US"/>
          </a:p>
        </p:txBody>
      </p:sp>
      <p:sp>
        <p:nvSpPr>
          <p:cNvPr id="5" name="Freeform 5"/>
          <p:cNvSpPr/>
          <p:nvPr/>
        </p:nvSpPr>
        <p:spPr>
          <a:xfrm rot="91884">
            <a:off x="640717" y="2087143"/>
            <a:ext cx="5356866" cy="8358732"/>
          </a:xfrm>
          <a:custGeom>
            <a:avLst/>
            <a:gdLst/>
            <a:ahLst/>
            <a:cxnLst/>
            <a:rect l="l" t="t" r="r" b="b"/>
            <a:pathLst>
              <a:path w="5356866" h="8358732">
                <a:moveTo>
                  <a:pt x="0" y="0"/>
                </a:moveTo>
                <a:lnTo>
                  <a:pt x="5356866" y="0"/>
                </a:lnTo>
                <a:lnTo>
                  <a:pt x="5356866" y="8358731"/>
                </a:lnTo>
                <a:lnTo>
                  <a:pt x="0" y="8358731"/>
                </a:lnTo>
                <a:lnTo>
                  <a:pt x="0" y="0"/>
                </a:lnTo>
                <a:close/>
              </a:path>
            </a:pathLst>
          </a:custGeom>
          <a:blipFill>
            <a:blip r:embed="rId5"/>
            <a:stretch>
              <a:fillRect/>
            </a:stretch>
          </a:blipFill>
        </p:spPr>
        <p:txBody>
          <a:bodyPr/>
          <a:lstStyle/>
          <a:p>
            <a:endParaRPr lang="en-US"/>
          </a:p>
        </p:txBody>
      </p:sp>
      <p:sp>
        <p:nvSpPr>
          <p:cNvPr id="6" name="Freeform 6"/>
          <p:cNvSpPr/>
          <p:nvPr/>
        </p:nvSpPr>
        <p:spPr>
          <a:xfrm rot="6783">
            <a:off x="13190034" y="6818132"/>
            <a:ext cx="4008106" cy="2535127"/>
          </a:xfrm>
          <a:custGeom>
            <a:avLst/>
            <a:gdLst/>
            <a:ahLst/>
            <a:cxnLst/>
            <a:rect l="l" t="t" r="r" b="b"/>
            <a:pathLst>
              <a:path w="4008106" h="2535127">
                <a:moveTo>
                  <a:pt x="0" y="0"/>
                </a:moveTo>
                <a:lnTo>
                  <a:pt x="4008106" y="0"/>
                </a:lnTo>
                <a:lnTo>
                  <a:pt x="4008106" y="2535127"/>
                </a:lnTo>
                <a:lnTo>
                  <a:pt x="0" y="25351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2923631" y="492247"/>
            <a:ext cx="1270914" cy="1629377"/>
          </a:xfrm>
          <a:custGeom>
            <a:avLst/>
            <a:gdLst/>
            <a:ahLst/>
            <a:cxnLst/>
            <a:rect l="l" t="t" r="r" b="b"/>
            <a:pathLst>
              <a:path w="1270914" h="1629377">
                <a:moveTo>
                  <a:pt x="0" y="0"/>
                </a:moveTo>
                <a:lnTo>
                  <a:pt x="1270914" y="0"/>
                </a:lnTo>
                <a:lnTo>
                  <a:pt x="1270914" y="1629377"/>
                </a:lnTo>
                <a:lnTo>
                  <a:pt x="0" y="16293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780180">
            <a:off x="10489799" y="6661414"/>
            <a:ext cx="2931712" cy="4455758"/>
          </a:xfrm>
          <a:custGeom>
            <a:avLst/>
            <a:gdLst/>
            <a:ahLst/>
            <a:cxnLst/>
            <a:rect l="l" t="t" r="r" b="b"/>
            <a:pathLst>
              <a:path w="2931712" h="4455758">
                <a:moveTo>
                  <a:pt x="0" y="0"/>
                </a:moveTo>
                <a:lnTo>
                  <a:pt x="2931711" y="0"/>
                </a:lnTo>
                <a:lnTo>
                  <a:pt x="2931711" y="4455759"/>
                </a:lnTo>
                <a:lnTo>
                  <a:pt x="0" y="4455759"/>
                </a:lnTo>
                <a:lnTo>
                  <a:pt x="0" y="0"/>
                </a:lnTo>
                <a:close/>
              </a:path>
            </a:pathLst>
          </a:custGeom>
          <a:blipFill>
            <a:blip r:embed="rId10"/>
            <a:stretch>
              <a:fillRect l="-20466" t="-13804" r="-24560" b="-33665"/>
            </a:stretch>
          </a:blipFill>
        </p:spPr>
        <p:txBody>
          <a:bodyPr/>
          <a:lstStyle/>
          <a:p>
            <a:endParaRPr lang="en-US"/>
          </a:p>
        </p:txBody>
      </p:sp>
      <p:sp>
        <p:nvSpPr>
          <p:cNvPr id="9" name="Freeform 9"/>
          <p:cNvSpPr/>
          <p:nvPr/>
        </p:nvSpPr>
        <p:spPr>
          <a:xfrm rot="144601">
            <a:off x="12362579" y="2087143"/>
            <a:ext cx="5356866" cy="8358732"/>
          </a:xfrm>
          <a:custGeom>
            <a:avLst/>
            <a:gdLst/>
            <a:ahLst/>
            <a:cxnLst/>
            <a:rect l="l" t="t" r="r" b="b"/>
            <a:pathLst>
              <a:path w="5356866" h="8358732">
                <a:moveTo>
                  <a:pt x="0" y="0"/>
                </a:moveTo>
                <a:lnTo>
                  <a:pt x="5356866" y="0"/>
                </a:lnTo>
                <a:lnTo>
                  <a:pt x="5356866" y="8358731"/>
                </a:lnTo>
                <a:lnTo>
                  <a:pt x="0" y="8358731"/>
                </a:lnTo>
                <a:lnTo>
                  <a:pt x="0" y="0"/>
                </a:lnTo>
                <a:close/>
              </a:path>
            </a:pathLst>
          </a:custGeom>
          <a:blipFill>
            <a:blip r:embed="rId5"/>
            <a:stretch>
              <a:fillRect/>
            </a:stretch>
          </a:blipFill>
        </p:spPr>
        <p:txBody>
          <a:bodyPr/>
          <a:lstStyle/>
          <a:p>
            <a:endParaRPr lang="en-US"/>
          </a:p>
        </p:txBody>
      </p:sp>
      <p:sp>
        <p:nvSpPr>
          <p:cNvPr id="10" name="Freeform 10"/>
          <p:cNvSpPr/>
          <p:nvPr/>
        </p:nvSpPr>
        <p:spPr>
          <a:xfrm rot="-65272">
            <a:off x="5630712" y="8443612"/>
            <a:ext cx="1270914" cy="1629377"/>
          </a:xfrm>
          <a:custGeom>
            <a:avLst/>
            <a:gdLst/>
            <a:ahLst/>
            <a:cxnLst/>
            <a:rect l="l" t="t" r="r" b="b"/>
            <a:pathLst>
              <a:path w="1270914" h="1629377">
                <a:moveTo>
                  <a:pt x="0" y="0"/>
                </a:moveTo>
                <a:lnTo>
                  <a:pt x="1270914" y="0"/>
                </a:lnTo>
                <a:lnTo>
                  <a:pt x="1270914" y="1629376"/>
                </a:lnTo>
                <a:lnTo>
                  <a:pt x="0" y="16293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1154628" flipH="1">
            <a:off x="-4046782" y="1318641"/>
            <a:ext cx="6105988" cy="2231461"/>
          </a:xfrm>
          <a:custGeom>
            <a:avLst/>
            <a:gdLst/>
            <a:ahLst/>
            <a:cxnLst/>
            <a:rect l="l" t="t" r="r" b="b"/>
            <a:pathLst>
              <a:path w="6105988" h="2231461">
                <a:moveTo>
                  <a:pt x="6105988" y="0"/>
                </a:moveTo>
                <a:lnTo>
                  <a:pt x="0" y="0"/>
                </a:lnTo>
                <a:lnTo>
                  <a:pt x="0" y="2231461"/>
                </a:lnTo>
                <a:lnTo>
                  <a:pt x="6105988" y="2231461"/>
                </a:lnTo>
                <a:lnTo>
                  <a:pt x="6105988"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2"/>
          <p:cNvSpPr/>
          <p:nvPr/>
        </p:nvSpPr>
        <p:spPr>
          <a:xfrm>
            <a:off x="11965223" y="6388720"/>
            <a:ext cx="447964" cy="726785"/>
          </a:xfrm>
          <a:custGeom>
            <a:avLst/>
            <a:gdLst/>
            <a:ahLst/>
            <a:cxnLst/>
            <a:rect l="l" t="t" r="r" b="b"/>
            <a:pathLst>
              <a:path w="447964" h="726785">
                <a:moveTo>
                  <a:pt x="0" y="0"/>
                </a:moveTo>
                <a:lnTo>
                  <a:pt x="447964" y="0"/>
                </a:lnTo>
                <a:lnTo>
                  <a:pt x="447964" y="726786"/>
                </a:lnTo>
                <a:lnTo>
                  <a:pt x="0" y="7267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TextBox 13"/>
          <p:cNvSpPr txBox="1"/>
          <p:nvPr/>
        </p:nvSpPr>
        <p:spPr>
          <a:xfrm rot="14183">
            <a:off x="7008709" y="4240355"/>
            <a:ext cx="4061154" cy="5185786"/>
          </a:xfrm>
          <a:prstGeom prst="rect">
            <a:avLst/>
          </a:prstGeom>
        </p:spPr>
        <p:txBody>
          <a:bodyPr lIns="0" tIns="0" rIns="0" bIns="0" rtlCol="0" anchor="t">
            <a:spAutoFit/>
          </a:bodyPr>
          <a:lstStyle/>
          <a:p>
            <a:pPr algn="ctr">
              <a:lnSpc>
                <a:spcPts val="3180"/>
              </a:lnSpc>
            </a:pPr>
            <a:r>
              <a:rPr lang="en-US" sz="2427">
                <a:solidFill>
                  <a:srgbClr val="000000"/>
                </a:solidFill>
                <a:latin typeface="Dekko"/>
                <a:ea typeface="Dekko"/>
                <a:cs typeface="Dekko"/>
                <a:sym typeface="Dekko"/>
              </a:rPr>
              <a:t>Copies of receipts, paid invoices, cancelled checks, bank statements, etc. which show proof of expenses paid using your LPG funds. </a:t>
            </a:r>
          </a:p>
          <a:p>
            <a:pPr algn="ctr">
              <a:lnSpc>
                <a:spcPts val="3180"/>
              </a:lnSpc>
            </a:pPr>
            <a:r>
              <a:rPr lang="en-US" sz="2427">
                <a:solidFill>
                  <a:srgbClr val="000000"/>
                </a:solidFill>
                <a:latin typeface="Dekko"/>
                <a:ea typeface="Dekko"/>
                <a:cs typeface="Dekko"/>
                <a:sym typeface="Dekko"/>
              </a:rPr>
              <a:t>Be sure these items are within the allowable expenses of this grant. A list of unallowable expenses is included in the </a:t>
            </a:r>
            <a:r>
              <a:rPr lang="en-US" sz="2427" u="sng">
                <a:solidFill>
                  <a:srgbClr val="000000"/>
                </a:solidFill>
                <a:latin typeface="Dekko"/>
                <a:ea typeface="Dekko"/>
                <a:cs typeface="Dekko"/>
                <a:sym typeface="Dekko"/>
                <a:hlinkClick r:id="rId15" tooltip="https://www.crt.state.la.us/Assets/OCD/arts/FY23-24/Louisiana%20Project%20Grants%20FY24%20Grant%20Guidelines.pdf"/>
              </a:rPr>
              <a:t>Grant Guidelines</a:t>
            </a:r>
            <a:r>
              <a:rPr lang="en-US" sz="2427">
                <a:solidFill>
                  <a:srgbClr val="000000"/>
                </a:solidFill>
                <a:latin typeface="Dekko"/>
                <a:ea typeface="Dekko"/>
                <a:cs typeface="Dekko"/>
                <a:sym typeface="Dekko"/>
              </a:rPr>
              <a:t>. </a:t>
            </a:r>
          </a:p>
          <a:p>
            <a:pPr algn="ctr">
              <a:lnSpc>
                <a:spcPts val="3180"/>
              </a:lnSpc>
            </a:pPr>
            <a:r>
              <a:rPr lang="en-US" sz="2427">
                <a:solidFill>
                  <a:srgbClr val="000000"/>
                </a:solidFill>
                <a:latin typeface="Dekko"/>
                <a:ea typeface="Dekko"/>
                <a:cs typeface="Dekko"/>
                <a:sym typeface="Dekko"/>
              </a:rPr>
              <a:t> The documentation should add up to (and may exceed) the total grant award amount.</a:t>
            </a:r>
          </a:p>
        </p:txBody>
      </p:sp>
      <p:sp>
        <p:nvSpPr>
          <p:cNvPr id="14" name="TextBox 14"/>
          <p:cNvSpPr txBox="1"/>
          <p:nvPr/>
        </p:nvSpPr>
        <p:spPr>
          <a:xfrm rot="20098">
            <a:off x="13018168" y="4736193"/>
            <a:ext cx="4045801" cy="4785736"/>
          </a:xfrm>
          <a:prstGeom prst="rect">
            <a:avLst/>
          </a:prstGeom>
        </p:spPr>
        <p:txBody>
          <a:bodyPr lIns="0" tIns="0" rIns="0" bIns="0" rtlCol="0" anchor="t">
            <a:spAutoFit/>
          </a:bodyPr>
          <a:lstStyle/>
          <a:p>
            <a:pPr algn="ctr">
              <a:lnSpc>
                <a:spcPts val="3180"/>
              </a:lnSpc>
            </a:pPr>
            <a:r>
              <a:rPr lang="en-US" sz="2427">
                <a:solidFill>
                  <a:srgbClr val="000000"/>
                </a:solidFill>
                <a:latin typeface="Dekko"/>
                <a:ea typeface="Dekko"/>
                <a:cs typeface="Dekko"/>
                <a:sym typeface="Dekko"/>
              </a:rPr>
              <a:t>This is your opportunity to describe the outcomes and impact of the completed Arts Project.  What would you consider to be a success and why?  What, if anything, was learned about the various aspects of the program such as planning, implementation and participants or audience?</a:t>
            </a:r>
          </a:p>
          <a:p>
            <a:pPr algn="ctr">
              <a:lnSpc>
                <a:spcPts val="3180"/>
              </a:lnSpc>
            </a:pPr>
            <a:r>
              <a:rPr lang="en-US" sz="2427">
                <a:solidFill>
                  <a:srgbClr val="000000"/>
                </a:solidFill>
                <a:latin typeface="Dekko"/>
                <a:ea typeface="Dekko"/>
                <a:cs typeface="Dekko"/>
                <a:sym typeface="Dekko"/>
              </a:rPr>
              <a:t>Show off any images or footage in the uploads secton.</a:t>
            </a:r>
          </a:p>
        </p:txBody>
      </p:sp>
      <p:sp>
        <p:nvSpPr>
          <p:cNvPr id="15" name="TextBox 15"/>
          <p:cNvSpPr txBox="1"/>
          <p:nvPr/>
        </p:nvSpPr>
        <p:spPr>
          <a:xfrm rot="-26897">
            <a:off x="1031390" y="2513194"/>
            <a:ext cx="4903487" cy="1202056"/>
          </a:xfrm>
          <a:prstGeom prst="rect">
            <a:avLst/>
          </a:prstGeom>
        </p:spPr>
        <p:txBody>
          <a:bodyPr lIns="0" tIns="0" rIns="0" bIns="0" rtlCol="0" anchor="t">
            <a:spAutoFit/>
          </a:bodyPr>
          <a:lstStyle/>
          <a:p>
            <a:pPr algn="ctr">
              <a:lnSpc>
                <a:spcPts val="8819"/>
              </a:lnSpc>
              <a:spcBef>
                <a:spcPct val="0"/>
              </a:spcBef>
            </a:pPr>
            <a:r>
              <a:rPr lang="en-US" sz="6299">
                <a:solidFill>
                  <a:srgbClr val="000000"/>
                </a:solidFill>
                <a:latin typeface="Ballpoint"/>
                <a:ea typeface="Ballpoint"/>
                <a:cs typeface="Ballpoint"/>
                <a:sym typeface="Ballpoint"/>
              </a:rPr>
              <a:t>NEA Fields</a:t>
            </a:r>
          </a:p>
        </p:txBody>
      </p:sp>
      <p:sp>
        <p:nvSpPr>
          <p:cNvPr id="16" name="TextBox 16"/>
          <p:cNvSpPr txBox="1"/>
          <p:nvPr/>
        </p:nvSpPr>
        <p:spPr>
          <a:xfrm rot="-32617">
            <a:off x="1333461" y="3899539"/>
            <a:ext cx="4045801" cy="5615110"/>
          </a:xfrm>
          <a:prstGeom prst="rect">
            <a:avLst/>
          </a:prstGeom>
        </p:spPr>
        <p:txBody>
          <a:bodyPr lIns="0" tIns="0" rIns="0" bIns="0" rtlCol="0" anchor="t">
            <a:spAutoFit/>
          </a:bodyPr>
          <a:lstStyle/>
          <a:p>
            <a:pPr algn="ctr">
              <a:lnSpc>
                <a:spcPts val="3049"/>
              </a:lnSpc>
            </a:pPr>
            <a:r>
              <a:rPr lang="en-US" sz="2327">
                <a:solidFill>
                  <a:srgbClr val="000000"/>
                </a:solidFill>
                <a:latin typeface="Dekko"/>
                <a:ea typeface="Dekko"/>
                <a:cs typeface="Dekko"/>
                <a:sym typeface="Dekko"/>
              </a:rPr>
              <a:t> The LDOA is funded largely by the National Endowment for the Arts (NEA), and therefore required to report specific  information on each of our grantees and sub-grantees on an annual basis. </a:t>
            </a:r>
          </a:p>
          <a:p>
            <a:pPr algn="ctr">
              <a:lnSpc>
                <a:spcPts val="3180"/>
              </a:lnSpc>
            </a:pPr>
            <a:endParaRPr lang="en-US" sz="2327">
              <a:solidFill>
                <a:srgbClr val="000000"/>
              </a:solidFill>
              <a:latin typeface="Dekko"/>
              <a:ea typeface="Dekko"/>
              <a:cs typeface="Dekko"/>
              <a:sym typeface="Dekko"/>
            </a:endParaRPr>
          </a:p>
          <a:p>
            <a:pPr algn="ctr">
              <a:lnSpc>
                <a:spcPts val="2918"/>
              </a:lnSpc>
            </a:pPr>
            <a:r>
              <a:rPr lang="en-US" sz="2227">
                <a:solidFill>
                  <a:srgbClr val="000000"/>
                </a:solidFill>
                <a:latin typeface="Dekko"/>
                <a:ea typeface="Dekko"/>
                <a:cs typeface="Dekko"/>
                <a:sym typeface="Dekko"/>
              </a:rPr>
              <a:t>Not all required reporting fileds align perfectly to each project, please do your best to answer each required field as accurately as possible. In some instances we understand that this may require an estimation, which is acceptable.</a:t>
            </a:r>
          </a:p>
          <a:p>
            <a:pPr algn="ctr">
              <a:lnSpc>
                <a:spcPts val="3180"/>
              </a:lnSpc>
            </a:pPr>
            <a:endParaRPr lang="en-US" sz="2227">
              <a:solidFill>
                <a:srgbClr val="000000"/>
              </a:solidFill>
              <a:latin typeface="Dekko"/>
              <a:ea typeface="Dekko"/>
              <a:cs typeface="Dekko"/>
              <a:sym typeface="Dekko"/>
            </a:endParaRPr>
          </a:p>
        </p:txBody>
      </p:sp>
      <p:sp>
        <p:nvSpPr>
          <p:cNvPr id="17" name="TextBox 17"/>
          <p:cNvSpPr txBox="1"/>
          <p:nvPr/>
        </p:nvSpPr>
        <p:spPr>
          <a:xfrm rot="25415">
            <a:off x="6467878" y="2706661"/>
            <a:ext cx="4903487" cy="1526284"/>
          </a:xfrm>
          <a:prstGeom prst="rect">
            <a:avLst/>
          </a:prstGeom>
        </p:spPr>
        <p:txBody>
          <a:bodyPr lIns="0" tIns="0" rIns="0" bIns="0" rtlCol="0" anchor="t">
            <a:spAutoFit/>
          </a:bodyPr>
          <a:lstStyle/>
          <a:p>
            <a:pPr algn="ctr">
              <a:lnSpc>
                <a:spcPts val="5291"/>
              </a:lnSpc>
            </a:pPr>
            <a:r>
              <a:rPr lang="en-US" sz="6299">
                <a:solidFill>
                  <a:srgbClr val="000000"/>
                </a:solidFill>
                <a:latin typeface="Ballpoint"/>
                <a:ea typeface="Ballpoint"/>
                <a:cs typeface="Ballpoint"/>
                <a:sym typeface="Ballpoint"/>
              </a:rPr>
              <a:t>Documenting Grant Expenditures $$$</a:t>
            </a:r>
          </a:p>
        </p:txBody>
      </p:sp>
      <p:sp>
        <p:nvSpPr>
          <p:cNvPr id="18" name="TextBox 18"/>
          <p:cNvSpPr txBox="1"/>
          <p:nvPr/>
        </p:nvSpPr>
        <p:spPr>
          <a:xfrm rot="12469">
            <a:off x="12589079" y="3039471"/>
            <a:ext cx="4903487" cy="1494661"/>
          </a:xfrm>
          <a:prstGeom prst="rect">
            <a:avLst/>
          </a:prstGeom>
        </p:spPr>
        <p:txBody>
          <a:bodyPr lIns="0" tIns="0" rIns="0" bIns="0" rtlCol="0" anchor="t">
            <a:spAutoFit/>
          </a:bodyPr>
          <a:lstStyle/>
          <a:p>
            <a:pPr algn="ctr">
              <a:lnSpc>
                <a:spcPts val="5165"/>
              </a:lnSpc>
            </a:pPr>
            <a:r>
              <a:rPr lang="en-US" sz="6299">
                <a:solidFill>
                  <a:srgbClr val="000000"/>
                </a:solidFill>
                <a:latin typeface="Ballpoint"/>
                <a:ea typeface="Ballpoint"/>
                <a:cs typeface="Ballpoint"/>
                <a:sym typeface="Ballpoint"/>
              </a:rPr>
              <a:t>Narrative and Uploads</a:t>
            </a:r>
          </a:p>
        </p:txBody>
      </p:sp>
      <p:sp>
        <p:nvSpPr>
          <p:cNvPr id="19" name="TextBox 19"/>
          <p:cNvSpPr txBox="1"/>
          <p:nvPr/>
        </p:nvSpPr>
        <p:spPr>
          <a:xfrm>
            <a:off x="2256351" y="-588290"/>
            <a:ext cx="13925345" cy="2605345"/>
          </a:xfrm>
          <a:prstGeom prst="rect">
            <a:avLst/>
          </a:prstGeom>
        </p:spPr>
        <p:txBody>
          <a:bodyPr lIns="0" tIns="0" rIns="0" bIns="0" rtlCol="0" anchor="t">
            <a:spAutoFit/>
          </a:bodyPr>
          <a:lstStyle/>
          <a:p>
            <a:pPr algn="ctr">
              <a:lnSpc>
                <a:spcPts val="19148"/>
              </a:lnSpc>
              <a:spcBef>
                <a:spcPct val="0"/>
              </a:spcBef>
            </a:pPr>
            <a:r>
              <a:rPr lang="en-US" sz="13677">
                <a:solidFill>
                  <a:srgbClr val="000000"/>
                </a:solidFill>
                <a:latin typeface="Ballpoint"/>
                <a:ea typeface="Ballpoint"/>
                <a:cs typeface="Ballpoint"/>
                <a:sym typeface="Ballpoint"/>
              </a:rPr>
              <a:t>Final Reporting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1106722" flipH="1">
            <a:off x="-532289" y="298528"/>
            <a:ext cx="5107357" cy="5137400"/>
          </a:xfrm>
          <a:custGeom>
            <a:avLst/>
            <a:gdLst/>
            <a:ahLst/>
            <a:cxnLst/>
            <a:rect l="l" t="t" r="r" b="b"/>
            <a:pathLst>
              <a:path w="5107357" h="5137400">
                <a:moveTo>
                  <a:pt x="5107357" y="0"/>
                </a:moveTo>
                <a:lnTo>
                  <a:pt x="0" y="0"/>
                </a:lnTo>
                <a:lnTo>
                  <a:pt x="0" y="5137400"/>
                </a:lnTo>
                <a:lnTo>
                  <a:pt x="5107357" y="5137400"/>
                </a:lnTo>
                <a:lnTo>
                  <a:pt x="5107357" y="0"/>
                </a:lnTo>
                <a:close/>
              </a:path>
            </a:pathLst>
          </a:custGeom>
          <a:blipFill>
            <a:blip r:embed="rId3"/>
            <a:stretch>
              <a:fillRect/>
            </a:stretch>
          </a:blipFill>
        </p:spPr>
        <p:txBody>
          <a:bodyPr/>
          <a:lstStyle/>
          <a:p>
            <a:endParaRPr lang="en-US"/>
          </a:p>
        </p:txBody>
      </p:sp>
      <p:sp>
        <p:nvSpPr>
          <p:cNvPr id="4" name="Freeform 4"/>
          <p:cNvSpPr/>
          <p:nvPr/>
        </p:nvSpPr>
        <p:spPr>
          <a:xfrm rot="1161473" flipH="1">
            <a:off x="9061362" y="109664"/>
            <a:ext cx="4642176" cy="4669483"/>
          </a:xfrm>
          <a:custGeom>
            <a:avLst/>
            <a:gdLst/>
            <a:ahLst/>
            <a:cxnLst/>
            <a:rect l="l" t="t" r="r" b="b"/>
            <a:pathLst>
              <a:path w="4642176" h="4669483">
                <a:moveTo>
                  <a:pt x="4642176" y="0"/>
                </a:moveTo>
                <a:lnTo>
                  <a:pt x="0" y="0"/>
                </a:lnTo>
                <a:lnTo>
                  <a:pt x="0" y="4669483"/>
                </a:lnTo>
                <a:lnTo>
                  <a:pt x="4642176" y="4669483"/>
                </a:lnTo>
                <a:lnTo>
                  <a:pt x="4642176" y="0"/>
                </a:lnTo>
                <a:close/>
              </a:path>
            </a:pathLst>
          </a:custGeom>
          <a:blipFill>
            <a:blip r:embed="rId3"/>
            <a:stretch>
              <a:fillRect/>
            </a:stretch>
          </a:blipFill>
        </p:spPr>
        <p:txBody>
          <a:bodyPr/>
          <a:lstStyle/>
          <a:p>
            <a:endParaRPr lang="en-US"/>
          </a:p>
        </p:txBody>
      </p:sp>
      <p:sp>
        <p:nvSpPr>
          <p:cNvPr id="5" name="Freeform 5"/>
          <p:cNvSpPr/>
          <p:nvPr/>
        </p:nvSpPr>
        <p:spPr>
          <a:xfrm rot="-75633" flipH="1">
            <a:off x="6554137" y="4987898"/>
            <a:ext cx="6730844" cy="6770437"/>
          </a:xfrm>
          <a:custGeom>
            <a:avLst/>
            <a:gdLst/>
            <a:ahLst/>
            <a:cxnLst/>
            <a:rect l="l" t="t" r="r" b="b"/>
            <a:pathLst>
              <a:path w="6730844" h="6770437">
                <a:moveTo>
                  <a:pt x="6730844" y="0"/>
                </a:moveTo>
                <a:lnTo>
                  <a:pt x="0" y="0"/>
                </a:lnTo>
                <a:lnTo>
                  <a:pt x="0" y="6770437"/>
                </a:lnTo>
                <a:lnTo>
                  <a:pt x="6730844" y="6770437"/>
                </a:lnTo>
                <a:lnTo>
                  <a:pt x="6730844" y="0"/>
                </a:lnTo>
                <a:close/>
              </a:path>
            </a:pathLst>
          </a:custGeom>
          <a:blipFill>
            <a:blip r:embed="rId3"/>
            <a:stretch>
              <a:fillRect/>
            </a:stretch>
          </a:blipFill>
        </p:spPr>
        <p:txBody>
          <a:bodyPr/>
          <a:lstStyle/>
          <a:p>
            <a:endParaRPr lang="en-US"/>
          </a:p>
        </p:txBody>
      </p:sp>
      <p:sp>
        <p:nvSpPr>
          <p:cNvPr id="6" name="Freeform 6"/>
          <p:cNvSpPr/>
          <p:nvPr/>
        </p:nvSpPr>
        <p:spPr>
          <a:xfrm rot="-1200297">
            <a:off x="4585278" y="788544"/>
            <a:ext cx="4677617" cy="4663999"/>
          </a:xfrm>
          <a:custGeom>
            <a:avLst/>
            <a:gdLst/>
            <a:ahLst/>
            <a:cxnLst/>
            <a:rect l="l" t="t" r="r" b="b"/>
            <a:pathLst>
              <a:path w="4677617" h="4663999">
                <a:moveTo>
                  <a:pt x="0" y="0"/>
                </a:moveTo>
                <a:lnTo>
                  <a:pt x="4677617" y="0"/>
                </a:lnTo>
                <a:lnTo>
                  <a:pt x="4677617" y="4664000"/>
                </a:lnTo>
                <a:lnTo>
                  <a:pt x="0" y="4664000"/>
                </a:lnTo>
                <a:lnTo>
                  <a:pt x="0" y="0"/>
                </a:lnTo>
                <a:close/>
              </a:path>
            </a:pathLst>
          </a:custGeom>
          <a:blipFill>
            <a:blip r:embed="rId4"/>
            <a:stretch>
              <a:fillRect/>
            </a:stretch>
          </a:blipFill>
        </p:spPr>
        <p:txBody>
          <a:bodyPr/>
          <a:lstStyle/>
          <a:p>
            <a:endParaRPr lang="en-US"/>
          </a:p>
        </p:txBody>
      </p:sp>
      <p:sp>
        <p:nvSpPr>
          <p:cNvPr id="7" name="Freeform 7"/>
          <p:cNvSpPr/>
          <p:nvPr/>
        </p:nvSpPr>
        <p:spPr>
          <a:xfrm rot="-86635">
            <a:off x="463870" y="5228024"/>
            <a:ext cx="5641683" cy="5625259"/>
          </a:xfrm>
          <a:custGeom>
            <a:avLst/>
            <a:gdLst/>
            <a:ahLst/>
            <a:cxnLst/>
            <a:rect l="l" t="t" r="r" b="b"/>
            <a:pathLst>
              <a:path w="5641683" h="5625259">
                <a:moveTo>
                  <a:pt x="0" y="0"/>
                </a:moveTo>
                <a:lnTo>
                  <a:pt x="5641684" y="0"/>
                </a:lnTo>
                <a:lnTo>
                  <a:pt x="5641684" y="5625259"/>
                </a:lnTo>
                <a:lnTo>
                  <a:pt x="0" y="5625259"/>
                </a:lnTo>
                <a:lnTo>
                  <a:pt x="0" y="0"/>
                </a:lnTo>
                <a:close/>
              </a:path>
            </a:pathLst>
          </a:custGeom>
          <a:blipFill>
            <a:blip r:embed="rId4"/>
            <a:stretch>
              <a:fillRect/>
            </a:stretch>
          </a:blipFill>
        </p:spPr>
        <p:txBody>
          <a:bodyPr/>
          <a:lstStyle/>
          <a:p>
            <a:endParaRPr lang="en-US"/>
          </a:p>
        </p:txBody>
      </p:sp>
      <p:sp>
        <p:nvSpPr>
          <p:cNvPr id="8" name="Freeform 8"/>
          <p:cNvSpPr/>
          <p:nvPr/>
        </p:nvSpPr>
        <p:spPr>
          <a:xfrm rot="253273" flipH="1">
            <a:off x="13285793" y="5589258"/>
            <a:ext cx="4874119" cy="4902790"/>
          </a:xfrm>
          <a:custGeom>
            <a:avLst/>
            <a:gdLst/>
            <a:ahLst/>
            <a:cxnLst/>
            <a:rect l="l" t="t" r="r" b="b"/>
            <a:pathLst>
              <a:path w="4874119" h="4902790">
                <a:moveTo>
                  <a:pt x="4874119" y="0"/>
                </a:moveTo>
                <a:lnTo>
                  <a:pt x="0" y="0"/>
                </a:lnTo>
                <a:lnTo>
                  <a:pt x="0" y="4902790"/>
                </a:lnTo>
                <a:lnTo>
                  <a:pt x="4874119" y="4902790"/>
                </a:lnTo>
                <a:lnTo>
                  <a:pt x="4874119" y="0"/>
                </a:lnTo>
                <a:close/>
              </a:path>
            </a:pathLst>
          </a:custGeom>
          <a:blipFill>
            <a:blip r:embed="rId3"/>
            <a:stretch>
              <a:fillRect/>
            </a:stretch>
          </a:blipFill>
        </p:spPr>
        <p:txBody>
          <a:bodyPr/>
          <a:lstStyle/>
          <a:p>
            <a:endParaRPr lang="en-US"/>
          </a:p>
        </p:txBody>
      </p:sp>
      <p:sp>
        <p:nvSpPr>
          <p:cNvPr id="9" name="Freeform 9"/>
          <p:cNvSpPr/>
          <p:nvPr/>
        </p:nvSpPr>
        <p:spPr>
          <a:xfrm>
            <a:off x="13289232" y="129140"/>
            <a:ext cx="6011145" cy="5993645"/>
          </a:xfrm>
          <a:custGeom>
            <a:avLst/>
            <a:gdLst/>
            <a:ahLst/>
            <a:cxnLst/>
            <a:rect l="l" t="t" r="r" b="b"/>
            <a:pathLst>
              <a:path w="6011145" h="5993645">
                <a:moveTo>
                  <a:pt x="0" y="0"/>
                </a:moveTo>
                <a:lnTo>
                  <a:pt x="6011144" y="0"/>
                </a:lnTo>
                <a:lnTo>
                  <a:pt x="6011144" y="5993645"/>
                </a:lnTo>
                <a:lnTo>
                  <a:pt x="0" y="5993645"/>
                </a:lnTo>
                <a:lnTo>
                  <a:pt x="0" y="0"/>
                </a:lnTo>
                <a:close/>
              </a:path>
            </a:pathLst>
          </a:custGeom>
          <a:blipFill>
            <a:blip r:embed="rId4"/>
            <a:stretch>
              <a:fillRect/>
            </a:stretch>
          </a:blipFill>
        </p:spPr>
        <p:txBody>
          <a:bodyPr/>
          <a:lstStyle/>
          <a:p>
            <a:endParaRPr lang="en-US"/>
          </a:p>
        </p:txBody>
      </p:sp>
      <p:sp>
        <p:nvSpPr>
          <p:cNvPr id="10" name="Freeform 10"/>
          <p:cNvSpPr/>
          <p:nvPr/>
        </p:nvSpPr>
        <p:spPr>
          <a:xfrm rot="-353127">
            <a:off x="5781456" y="3894511"/>
            <a:ext cx="2843109" cy="294649"/>
          </a:xfrm>
          <a:custGeom>
            <a:avLst/>
            <a:gdLst/>
            <a:ahLst/>
            <a:cxnLst/>
            <a:rect l="l" t="t" r="r" b="b"/>
            <a:pathLst>
              <a:path w="2843109" h="294649">
                <a:moveTo>
                  <a:pt x="0" y="0"/>
                </a:moveTo>
                <a:lnTo>
                  <a:pt x="2843109" y="0"/>
                </a:lnTo>
                <a:lnTo>
                  <a:pt x="2843109" y="294649"/>
                </a:lnTo>
                <a:lnTo>
                  <a:pt x="0" y="2946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rot="580965">
            <a:off x="14278537" y="2140687"/>
            <a:ext cx="3626129" cy="1923604"/>
          </a:xfrm>
          <a:prstGeom prst="rect">
            <a:avLst/>
          </a:prstGeom>
        </p:spPr>
        <p:txBody>
          <a:bodyPr lIns="0" tIns="0" rIns="0" bIns="0" rtlCol="0" anchor="t">
            <a:spAutoFit/>
          </a:bodyPr>
          <a:lstStyle/>
          <a:p>
            <a:pPr algn="ctr">
              <a:lnSpc>
                <a:spcPts val="5003"/>
              </a:lnSpc>
            </a:pPr>
            <a:r>
              <a:rPr lang="en-US" sz="3819" dirty="0">
                <a:solidFill>
                  <a:srgbClr val="000000"/>
                </a:solidFill>
                <a:latin typeface="Dekko"/>
                <a:ea typeface="Dekko"/>
                <a:cs typeface="Dekko"/>
                <a:sym typeface="Dekko"/>
              </a:rPr>
              <a:t>Where did the funded activities take place</a:t>
            </a:r>
          </a:p>
        </p:txBody>
      </p:sp>
      <p:sp>
        <p:nvSpPr>
          <p:cNvPr id="12" name="TextBox 12"/>
          <p:cNvSpPr txBox="1"/>
          <p:nvPr/>
        </p:nvSpPr>
        <p:spPr>
          <a:xfrm rot="615808">
            <a:off x="104206" y="1961997"/>
            <a:ext cx="3841155" cy="1384995"/>
          </a:xfrm>
          <a:prstGeom prst="rect">
            <a:avLst/>
          </a:prstGeom>
        </p:spPr>
        <p:txBody>
          <a:bodyPr lIns="0" tIns="0" rIns="0" bIns="0" rtlCol="0" anchor="t">
            <a:spAutoFit/>
          </a:bodyPr>
          <a:lstStyle/>
          <a:p>
            <a:pPr algn="ctr">
              <a:lnSpc>
                <a:spcPts val="5435"/>
              </a:lnSpc>
            </a:pPr>
            <a:r>
              <a:rPr lang="en-US" sz="4149" dirty="0">
                <a:solidFill>
                  <a:srgbClr val="000000"/>
                </a:solidFill>
                <a:latin typeface="Dekko"/>
                <a:ea typeface="Dekko"/>
                <a:cs typeface="Dekko"/>
                <a:sym typeface="Dekko"/>
              </a:rPr>
              <a:t>How many youth were involved</a:t>
            </a:r>
          </a:p>
        </p:txBody>
      </p:sp>
      <p:sp>
        <p:nvSpPr>
          <p:cNvPr id="13" name="TextBox 13"/>
          <p:cNvSpPr txBox="1"/>
          <p:nvPr/>
        </p:nvSpPr>
        <p:spPr>
          <a:xfrm rot="606715">
            <a:off x="9561820" y="1733154"/>
            <a:ext cx="3706705" cy="1384995"/>
          </a:xfrm>
          <a:prstGeom prst="rect">
            <a:avLst/>
          </a:prstGeom>
        </p:spPr>
        <p:txBody>
          <a:bodyPr lIns="0" tIns="0" rIns="0" bIns="0" rtlCol="0" anchor="t">
            <a:spAutoFit/>
          </a:bodyPr>
          <a:lstStyle/>
          <a:p>
            <a:pPr algn="ctr">
              <a:lnSpc>
                <a:spcPts val="5435"/>
              </a:lnSpc>
            </a:pPr>
            <a:r>
              <a:rPr lang="en-US" sz="4149" dirty="0">
                <a:solidFill>
                  <a:srgbClr val="000000"/>
                </a:solidFill>
                <a:latin typeface="Dekko"/>
                <a:ea typeface="Dekko"/>
                <a:cs typeface="Dekko"/>
                <a:sym typeface="Dekko"/>
              </a:rPr>
              <a:t>What was learned</a:t>
            </a:r>
          </a:p>
        </p:txBody>
      </p:sp>
      <p:sp>
        <p:nvSpPr>
          <p:cNvPr id="14" name="TextBox 14"/>
          <p:cNvSpPr txBox="1"/>
          <p:nvPr/>
        </p:nvSpPr>
        <p:spPr>
          <a:xfrm rot="-688703">
            <a:off x="7163387" y="7163617"/>
            <a:ext cx="5334417" cy="1692771"/>
          </a:xfrm>
          <a:prstGeom prst="rect">
            <a:avLst/>
          </a:prstGeom>
        </p:spPr>
        <p:txBody>
          <a:bodyPr lIns="0" tIns="0" rIns="0" bIns="0" rtlCol="0" anchor="t">
            <a:spAutoFit/>
          </a:bodyPr>
          <a:lstStyle/>
          <a:p>
            <a:pPr algn="ctr">
              <a:lnSpc>
                <a:spcPts val="6575"/>
              </a:lnSpc>
            </a:pPr>
            <a:r>
              <a:rPr lang="en-US" sz="5019" dirty="0">
                <a:solidFill>
                  <a:srgbClr val="000000"/>
                </a:solidFill>
                <a:latin typeface="Dekko"/>
                <a:ea typeface="Dekko"/>
                <a:cs typeface="Dekko"/>
                <a:sym typeface="Dekko"/>
              </a:rPr>
              <a:t>How many school teachers benefitted</a:t>
            </a:r>
          </a:p>
        </p:txBody>
      </p:sp>
      <p:sp>
        <p:nvSpPr>
          <p:cNvPr id="15" name="TextBox 15"/>
          <p:cNvSpPr txBox="1"/>
          <p:nvPr/>
        </p:nvSpPr>
        <p:spPr>
          <a:xfrm rot="609222">
            <a:off x="1119490" y="6785655"/>
            <a:ext cx="4455845" cy="2077492"/>
          </a:xfrm>
          <a:prstGeom prst="rect">
            <a:avLst/>
          </a:prstGeom>
        </p:spPr>
        <p:txBody>
          <a:bodyPr lIns="0" tIns="0" rIns="0" bIns="0" rtlCol="0" anchor="t">
            <a:spAutoFit/>
          </a:bodyPr>
          <a:lstStyle/>
          <a:p>
            <a:pPr algn="ctr">
              <a:lnSpc>
                <a:spcPts val="5435"/>
              </a:lnSpc>
            </a:pPr>
            <a:r>
              <a:rPr lang="en-US" sz="4149" dirty="0">
                <a:solidFill>
                  <a:srgbClr val="000000"/>
                </a:solidFill>
                <a:latin typeface="Dekko"/>
                <a:ea typeface="Dekko"/>
                <a:cs typeface="Dekko"/>
                <a:sym typeface="Dekko"/>
              </a:rPr>
              <a:t>How did the project engage special populations</a:t>
            </a:r>
          </a:p>
        </p:txBody>
      </p:sp>
      <p:sp>
        <p:nvSpPr>
          <p:cNvPr id="16" name="TextBox 16"/>
          <p:cNvSpPr txBox="1"/>
          <p:nvPr/>
        </p:nvSpPr>
        <p:spPr>
          <a:xfrm rot="-294979">
            <a:off x="13739534" y="7185711"/>
            <a:ext cx="4021967" cy="1384995"/>
          </a:xfrm>
          <a:prstGeom prst="rect">
            <a:avLst/>
          </a:prstGeom>
        </p:spPr>
        <p:txBody>
          <a:bodyPr lIns="0" tIns="0" rIns="0" bIns="0" rtlCol="0" anchor="t">
            <a:spAutoFit/>
          </a:bodyPr>
          <a:lstStyle/>
          <a:p>
            <a:pPr algn="ctr">
              <a:lnSpc>
                <a:spcPts val="5435"/>
              </a:lnSpc>
            </a:pPr>
            <a:r>
              <a:rPr lang="en-US" sz="4149" dirty="0">
                <a:solidFill>
                  <a:srgbClr val="000000"/>
                </a:solidFill>
                <a:latin typeface="Dekko"/>
                <a:ea typeface="Dekko"/>
                <a:cs typeface="Dekko"/>
                <a:sym typeface="Dekko"/>
              </a:rPr>
              <a:t>How many artists participated</a:t>
            </a:r>
          </a:p>
        </p:txBody>
      </p:sp>
      <p:sp>
        <p:nvSpPr>
          <p:cNvPr id="17" name="TextBox 17"/>
          <p:cNvSpPr txBox="1"/>
          <p:nvPr/>
        </p:nvSpPr>
        <p:spPr>
          <a:xfrm rot="-720109">
            <a:off x="5413117" y="2075308"/>
            <a:ext cx="3021418" cy="2013052"/>
          </a:xfrm>
          <a:prstGeom prst="rect">
            <a:avLst/>
          </a:prstGeom>
        </p:spPr>
        <p:txBody>
          <a:bodyPr lIns="0" tIns="0" rIns="0" bIns="0" rtlCol="0" anchor="t">
            <a:spAutoFit/>
          </a:bodyPr>
          <a:lstStyle/>
          <a:p>
            <a:pPr algn="ctr">
              <a:lnSpc>
                <a:spcPts val="5240"/>
              </a:lnSpc>
            </a:pPr>
            <a:r>
              <a:rPr lang="en-US" sz="6987" dirty="0">
                <a:solidFill>
                  <a:srgbClr val="000000"/>
                </a:solidFill>
                <a:latin typeface="Ballpoint"/>
                <a:ea typeface="Ballpoint"/>
                <a:cs typeface="Ballpoint"/>
                <a:sym typeface="Ballpoint"/>
              </a:rPr>
              <a:t>NEA</a:t>
            </a:r>
          </a:p>
          <a:p>
            <a:pPr algn="ctr">
              <a:lnSpc>
                <a:spcPts val="5240"/>
              </a:lnSpc>
            </a:pPr>
            <a:r>
              <a:rPr lang="en-US" sz="6987" dirty="0">
                <a:solidFill>
                  <a:srgbClr val="000000"/>
                </a:solidFill>
                <a:latin typeface="Ballpoint"/>
                <a:ea typeface="Ballpoint"/>
                <a:cs typeface="Ballpoint"/>
                <a:sym typeface="Ballpoint"/>
              </a:rPr>
              <a:t> REPORTING</a:t>
            </a:r>
          </a:p>
          <a:p>
            <a:pPr algn="ctr">
              <a:lnSpc>
                <a:spcPts val="5240"/>
              </a:lnSpc>
            </a:pPr>
            <a:r>
              <a:rPr lang="en-US" sz="6987" dirty="0">
                <a:solidFill>
                  <a:srgbClr val="000000"/>
                </a:solidFill>
                <a:latin typeface="Ballpoint"/>
                <a:ea typeface="Ballpoint"/>
                <a:cs typeface="Ballpoint"/>
                <a:sym typeface="Ballpoint"/>
              </a:rPr>
              <a:t>Fields: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247732">
            <a:off x="2183494" y="16517"/>
            <a:ext cx="4510414" cy="4497284"/>
          </a:xfrm>
          <a:custGeom>
            <a:avLst/>
            <a:gdLst/>
            <a:ahLst/>
            <a:cxnLst/>
            <a:rect l="l" t="t" r="r" b="b"/>
            <a:pathLst>
              <a:path w="4510414" h="4497284">
                <a:moveTo>
                  <a:pt x="0" y="0"/>
                </a:moveTo>
                <a:lnTo>
                  <a:pt x="4510415" y="0"/>
                </a:lnTo>
                <a:lnTo>
                  <a:pt x="4510415" y="4497284"/>
                </a:lnTo>
                <a:lnTo>
                  <a:pt x="0" y="4497284"/>
                </a:lnTo>
                <a:lnTo>
                  <a:pt x="0" y="0"/>
                </a:lnTo>
                <a:close/>
              </a:path>
            </a:pathLst>
          </a:custGeom>
          <a:blipFill>
            <a:blip r:embed="rId3"/>
            <a:stretch>
              <a:fillRect/>
            </a:stretch>
          </a:blipFill>
        </p:spPr>
        <p:txBody>
          <a:bodyPr/>
          <a:lstStyle/>
          <a:p>
            <a:endParaRPr lang="en-US"/>
          </a:p>
        </p:txBody>
      </p:sp>
      <p:sp>
        <p:nvSpPr>
          <p:cNvPr id="4" name="Freeform 4"/>
          <p:cNvSpPr/>
          <p:nvPr/>
        </p:nvSpPr>
        <p:spPr>
          <a:xfrm rot="-917616">
            <a:off x="171978" y="2975727"/>
            <a:ext cx="4693491" cy="4679827"/>
          </a:xfrm>
          <a:custGeom>
            <a:avLst/>
            <a:gdLst/>
            <a:ahLst/>
            <a:cxnLst/>
            <a:rect l="l" t="t" r="r" b="b"/>
            <a:pathLst>
              <a:path w="4693491" h="4679827">
                <a:moveTo>
                  <a:pt x="0" y="0"/>
                </a:moveTo>
                <a:lnTo>
                  <a:pt x="4693491" y="0"/>
                </a:lnTo>
                <a:lnTo>
                  <a:pt x="4693491" y="4679827"/>
                </a:lnTo>
                <a:lnTo>
                  <a:pt x="0" y="4679827"/>
                </a:lnTo>
                <a:lnTo>
                  <a:pt x="0" y="0"/>
                </a:lnTo>
                <a:close/>
              </a:path>
            </a:pathLst>
          </a:custGeom>
          <a:blipFill>
            <a:blip r:embed="rId3"/>
            <a:stretch>
              <a:fillRect/>
            </a:stretch>
          </a:blipFill>
        </p:spPr>
        <p:txBody>
          <a:bodyPr/>
          <a:lstStyle/>
          <a:p>
            <a:endParaRPr lang="en-US"/>
          </a:p>
        </p:txBody>
      </p:sp>
      <p:sp>
        <p:nvSpPr>
          <p:cNvPr id="5" name="Freeform 5"/>
          <p:cNvSpPr/>
          <p:nvPr/>
        </p:nvSpPr>
        <p:spPr>
          <a:xfrm rot="-917616">
            <a:off x="2236425" y="5908018"/>
            <a:ext cx="4595062" cy="4581685"/>
          </a:xfrm>
          <a:custGeom>
            <a:avLst/>
            <a:gdLst/>
            <a:ahLst/>
            <a:cxnLst/>
            <a:rect l="l" t="t" r="r" b="b"/>
            <a:pathLst>
              <a:path w="4595062" h="4581685">
                <a:moveTo>
                  <a:pt x="0" y="0"/>
                </a:moveTo>
                <a:lnTo>
                  <a:pt x="4595063" y="0"/>
                </a:lnTo>
                <a:lnTo>
                  <a:pt x="4595063" y="4581685"/>
                </a:lnTo>
                <a:lnTo>
                  <a:pt x="0" y="4581685"/>
                </a:lnTo>
                <a:lnTo>
                  <a:pt x="0" y="0"/>
                </a:lnTo>
                <a:close/>
              </a:path>
            </a:pathLst>
          </a:custGeom>
          <a:blipFill>
            <a:blip r:embed="rId3"/>
            <a:stretch>
              <a:fillRect/>
            </a:stretch>
          </a:blipFill>
        </p:spPr>
        <p:txBody>
          <a:bodyPr/>
          <a:lstStyle/>
          <a:p>
            <a:endParaRPr lang="en-US"/>
          </a:p>
        </p:txBody>
      </p:sp>
      <p:sp>
        <p:nvSpPr>
          <p:cNvPr id="6" name="Freeform 6"/>
          <p:cNvSpPr/>
          <p:nvPr/>
        </p:nvSpPr>
        <p:spPr>
          <a:xfrm rot="-619618">
            <a:off x="11654757" y="-168543"/>
            <a:ext cx="4510414" cy="4497284"/>
          </a:xfrm>
          <a:custGeom>
            <a:avLst/>
            <a:gdLst/>
            <a:ahLst/>
            <a:cxnLst/>
            <a:rect l="l" t="t" r="r" b="b"/>
            <a:pathLst>
              <a:path w="4510414" h="4497284">
                <a:moveTo>
                  <a:pt x="0" y="0"/>
                </a:moveTo>
                <a:lnTo>
                  <a:pt x="4510415" y="0"/>
                </a:lnTo>
                <a:lnTo>
                  <a:pt x="4510415" y="4497283"/>
                </a:lnTo>
                <a:lnTo>
                  <a:pt x="0" y="4497283"/>
                </a:lnTo>
                <a:lnTo>
                  <a:pt x="0" y="0"/>
                </a:lnTo>
                <a:close/>
              </a:path>
            </a:pathLst>
          </a:custGeom>
          <a:blipFill>
            <a:blip r:embed="rId3"/>
            <a:stretch>
              <a:fillRect/>
            </a:stretch>
          </a:blipFill>
        </p:spPr>
        <p:txBody>
          <a:bodyPr/>
          <a:lstStyle/>
          <a:p>
            <a:endParaRPr lang="en-US"/>
          </a:p>
        </p:txBody>
      </p:sp>
      <p:sp>
        <p:nvSpPr>
          <p:cNvPr id="7" name="Freeform 7"/>
          <p:cNvSpPr/>
          <p:nvPr/>
        </p:nvSpPr>
        <p:spPr>
          <a:xfrm rot="-917616">
            <a:off x="13337366" y="3436705"/>
            <a:ext cx="4724565" cy="4710811"/>
          </a:xfrm>
          <a:custGeom>
            <a:avLst/>
            <a:gdLst/>
            <a:ahLst/>
            <a:cxnLst/>
            <a:rect l="l" t="t" r="r" b="b"/>
            <a:pathLst>
              <a:path w="4724565" h="4710811">
                <a:moveTo>
                  <a:pt x="0" y="0"/>
                </a:moveTo>
                <a:lnTo>
                  <a:pt x="4724565" y="0"/>
                </a:lnTo>
                <a:lnTo>
                  <a:pt x="4724565" y="4710811"/>
                </a:lnTo>
                <a:lnTo>
                  <a:pt x="0" y="4710811"/>
                </a:lnTo>
                <a:lnTo>
                  <a:pt x="0" y="0"/>
                </a:lnTo>
                <a:close/>
              </a:path>
            </a:pathLst>
          </a:custGeom>
          <a:blipFill>
            <a:blip r:embed="rId3"/>
            <a:stretch>
              <a:fillRect/>
            </a:stretch>
          </a:blipFill>
        </p:spPr>
        <p:txBody>
          <a:bodyPr/>
          <a:lstStyle/>
          <a:p>
            <a:endParaRPr lang="en-US"/>
          </a:p>
        </p:txBody>
      </p:sp>
      <p:sp>
        <p:nvSpPr>
          <p:cNvPr id="8" name="Freeform 8"/>
          <p:cNvSpPr/>
          <p:nvPr/>
        </p:nvSpPr>
        <p:spPr>
          <a:xfrm rot="-264119">
            <a:off x="11418116" y="5934243"/>
            <a:ext cx="4484678" cy="4471622"/>
          </a:xfrm>
          <a:custGeom>
            <a:avLst/>
            <a:gdLst/>
            <a:ahLst/>
            <a:cxnLst/>
            <a:rect l="l" t="t" r="r" b="b"/>
            <a:pathLst>
              <a:path w="4484678" h="4471622">
                <a:moveTo>
                  <a:pt x="0" y="0"/>
                </a:moveTo>
                <a:lnTo>
                  <a:pt x="4484678" y="0"/>
                </a:lnTo>
                <a:lnTo>
                  <a:pt x="4484678" y="4471622"/>
                </a:lnTo>
                <a:lnTo>
                  <a:pt x="0" y="4471622"/>
                </a:lnTo>
                <a:lnTo>
                  <a:pt x="0" y="0"/>
                </a:lnTo>
                <a:close/>
              </a:path>
            </a:pathLst>
          </a:custGeom>
          <a:blipFill>
            <a:blip r:embed="rId3"/>
            <a:stretch>
              <a:fillRect/>
            </a:stretch>
          </a:blipFill>
        </p:spPr>
        <p:txBody>
          <a:bodyPr/>
          <a:lstStyle/>
          <a:p>
            <a:endParaRPr lang="en-US"/>
          </a:p>
        </p:txBody>
      </p:sp>
      <p:sp>
        <p:nvSpPr>
          <p:cNvPr id="9" name="Freeform 9"/>
          <p:cNvSpPr/>
          <p:nvPr/>
        </p:nvSpPr>
        <p:spPr>
          <a:xfrm rot="-4859083">
            <a:off x="5577672" y="4198656"/>
            <a:ext cx="536973" cy="1747546"/>
          </a:xfrm>
          <a:custGeom>
            <a:avLst/>
            <a:gdLst/>
            <a:ahLst/>
            <a:cxnLst/>
            <a:rect l="l" t="t" r="r" b="b"/>
            <a:pathLst>
              <a:path w="536973" h="1747546">
                <a:moveTo>
                  <a:pt x="0" y="0"/>
                </a:moveTo>
                <a:lnTo>
                  <a:pt x="536974" y="0"/>
                </a:lnTo>
                <a:lnTo>
                  <a:pt x="536974" y="1747545"/>
                </a:lnTo>
                <a:lnTo>
                  <a:pt x="0" y="1747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1833775">
            <a:off x="6751056" y="1320748"/>
            <a:ext cx="536973" cy="1747546"/>
          </a:xfrm>
          <a:custGeom>
            <a:avLst/>
            <a:gdLst/>
            <a:ahLst/>
            <a:cxnLst/>
            <a:rect l="l" t="t" r="r" b="b"/>
            <a:pathLst>
              <a:path w="536973" h="1747546">
                <a:moveTo>
                  <a:pt x="0" y="0"/>
                </a:moveTo>
                <a:lnTo>
                  <a:pt x="536973" y="0"/>
                </a:lnTo>
                <a:lnTo>
                  <a:pt x="536973" y="1747546"/>
                </a:lnTo>
                <a:lnTo>
                  <a:pt x="0" y="17475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7085958">
            <a:off x="7272481" y="7165031"/>
            <a:ext cx="536973" cy="1747546"/>
          </a:xfrm>
          <a:custGeom>
            <a:avLst/>
            <a:gdLst/>
            <a:ahLst/>
            <a:cxnLst/>
            <a:rect l="l" t="t" r="r" b="b"/>
            <a:pathLst>
              <a:path w="536973" h="1747546">
                <a:moveTo>
                  <a:pt x="0" y="0"/>
                </a:moveTo>
                <a:lnTo>
                  <a:pt x="536973" y="0"/>
                </a:lnTo>
                <a:lnTo>
                  <a:pt x="536973" y="1747545"/>
                </a:lnTo>
                <a:lnTo>
                  <a:pt x="0" y="1747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rot="5940916">
            <a:off x="12280940" y="4251020"/>
            <a:ext cx="536973" cy="1747546"/>
          </a:xfrm>
          <a:custGeom>
            <a:avLst/>
            <a:gdLst/>
            <a:ahLst/>
            <a:cxnLst/>
            <a:rect l="l" t="t" r="r" b="b"/>
            <a:pathLst>
              <a:path w="536973" h="1747546">
                <a:moveTo>
                  <a:pt x="0" y="0"/>
                </a:moveTo>
                <a:lnTo>
                  <a:pt x="536973" y="0"/>
                </a:lnTo>
                <a:lnTo>
                  <a:pt x="536973" y="1747545"/>
                </a:lnTo>
                <a:lnTo>
                  <a:pt x="0" y="1747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8573135">
            <a:off x="10740923" y="7525745"/>
            <a:ext cx="536973" cy="1747546"/>
          </a:xfrm>
          <a:custGeom>
            <a:avLst/>
            <a:gdLst/>
            <a:ahLst/>
            <a:cxnLst/>
            <a:rect l="l" t="t" r="r" b="b"/>
            <a:pathLst>
              <a:path w="536973" h="1747546">
                <a:moveTo>
                  <a:pt x="0" y="0"/>
                </a:moveTo>
                <a:lnTo>
                  <a:pt x="536973" y="0"/>
                </a:lnTo>
                <a:lnTo>
                  <a:pt x="536973" y="1747546"/>
                </a:lnTo>
                <a:lnTo>
                  <a:pt x="0" y="17475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rot="3747085">
            <a:off x="10898460" y="1452601"/>
            <a:ext cx="536973" cy="1747546"/>
          </a:xfrm>
          <a:custGeom>
            <a:avLst/>
            <a:gdLst/>
            <a:ahLst/>
            <a:cxnLst/>
            <a:rect l="l" t="t" r="r" b="b"/>
            <a:pathLst>
              <a:path w="536973" h="1747546">
                <a:moveTo>
                  <a:pt x="0" y="0"/>
                </a:moveTo>
                <a:lnTo>
                  <a:pt x="536973" y="0"/>
                </a:lnTo>
                <a:lnTo>
                  <a:pt x="536973" y="1747546"/>
                </a:lnTo>
                <a:lnTo>
                  <a:pt x="0" y="17475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rot="535415">
            <a:off x="6648938" y="3456133"/>
            <a:ext cx="5060757" cy="3270808"/>
          </a:xfrm>
          <a:custGeom>
            <a:avLst/>
            <a:gdLst/>
            <a:ahLst/>
            <a:cxnLst/>
            <a:rect l="l" t="t" r="r" b="b"/>
            <a:pathLst>
              <a:path w="5060757" h="3270808">
                <a:moveTo>
                  <a:pt x="0" y="0"/>
                </a:moveTo>
                <a:lnTo>
                  <a:pt x="5060756" y="0"/>
                </a:lnTo>
                <a:lnTo>
                  <a:pt x="5060756" y="3270808"/>
                </a:lnTo>
                <a:lnTo>
                  <a:pt x="0" y="3270808"/>
                </a:lnTo>
                <a:lnTo>
                  <a:pt x="0" y="0"/>
                </a:lnTo>
                <a:close/>
              </a:path>
            </a:pathLst>
          </a:custGeom>
          <a:blipFill>
            <a:blip r:embed="rId6"/>
            <a:stretch>
              <a:fillRect/>
            </a:stretch>
          </a:blipFill>
        </p:spPr>
        <p:txBody>
          <a:bodyPr/>
          <a:lstStyle/>
          <a:p>
            <a:endParaRPr lang="en-US"/>
          </a:p>
        </p:txBody>
      </p:sp>
      <p:sp>
        <p:nvSpPr>
          <p:cNvPr id="16" name="Freeform 16"/>
          <p:cNvSpPr/>
          <p:nvPr/>
        </p:nvSpPr>
        <p:spPr>
          <a:xfrm>
            <a:off x="9179316" y="3335299"/>
            <a:ext cx="496104" cy="804889"/>
          </a:xfrm>
          <a:custGeom>
            <a:avLst/>
            <a:gdLst/>
            <a:ahLst/>
            <a:cxnLst/>
            <a:rect l="l" t="t" r="r" b="b"/>
            <a:pathLst>
              <a:path w="496104" h="804889">
                <a:moveTo>
                  <a:pt x="0" y="0"/>
                </a:moveTo>
                <a:lnTo>
                  <a:pt x="496104" y="0"/>
                </a:lnTo>
                <a:lnTo>
                  <a:pt x="496104" y="804889"/>
                </a:lnTo>
                <a:lnTo>
                  <a:pt x="0" y="8048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7"/>
          <p:cNvSpPr txBox="1"/>
          <p:nvPr/>
        </p:nvSpPr>
        <p:spPr>
          <a:xfrm rot="402067">
            <a:off x="2713124" y="1462496"/>
            <a:ext cx="3574208" cy="1276731"/>
          </a:xfrm>
          <a:prstGeom prst="rect">
            <a:avLst/>
          </a:prstGeom>
        </p:spPr>
        <p:txBody>
          <a:bodyPr lIns="0" tIns="0" rIns="0" bIns="0" rtlCol="0" anchor="t">
            <a:spAutoFit/>
          </a:bodyPr>
          <a:lstStyle/>
          <a:p>
            <a:pPr algn="ctr">
              <a:lnSpc>
                <a:spcPts val="4661"/>
              </a:lnSpc>
            </a:pPr>
            <a:r>
              <a:rPr lang="en-US" sz="4199">
                <a:solidFill>
                  <a:srgbClr val="000000"/>
                </a:solidFill>
                <a:latin typeface="Ballpoint"/>
                <a:ea typeface="Ballpoint"/>
                <a:cs typeface="Ballpoint"/>
                <a:sym typeface="Ballpoint"/>
              </a:rPr>
              <a:t>New </a:t>
            </a:r>
          </a:p>
          <a:p>
            <a:pPr algn="ctr">
              <a:lnSpc>
                <a:spcPts val="4661"/>
              </a:lnSpc>
            </a:pPr>
            <a:r>
              <a:rPr lang="en-US" sz="4199">
                <a:solidFill>
                  <a:srgbClr val="000000"/>
                </a:solidFill>
                <a:latin typeface="Ballpoint"/>
                <a:ea typeface="Ballpoint"/>
                <a:cs typeface="Ballpoint"/>
                <a:sym typeface="Ballpoint"/>
              </a:rPr>
              <a:t>Target Audiences</a:t>
            </a:r>
          </a:p>
        </p:txBody>
      </p:sp>
      <p:sp>
        <p:nvSpPr>
          <p:cNvPr id="18" name="TextBox 18"/>
          <p:cNvSpPr txBox="1"/>
          <p:nvPr/>
        </p:nvSpPr>
        <p:spPr>
          <a:xfrm rot="-221758">
            <a:off x="620830" y="4382327"/>
            <a:ext cx="3706955" cy="872108"/>
          </a:xfrm>
          <a:prstGeom prst="rect">
            <a:avLst/>
          </a:prstGeom>
        </p:spPr>
        <p:txBody>
          <a:bodyPr lIns="0" tIns="0" rIns="0" bIns="0" rtlCol="0" anchor="t">
            <a:spAutoFit/>
          </a:bodyPr>
          <a:lstStyle/>
          <a:p>
            <a:pPr algn="ctr">
              <a:lnSpc>
                <a:spcPts val="2897"/>
              </a:lnSpc>
            </a:pPr>
            <a:r>
              <a:rPr lang="en-US" sz="4199">
                <a:solidFill>
                  <a:srgbClr val="000000"/>
                </a:solidFill>
                <a:latin typeface="Ballpoint"/>
                <a:ea typeface="Ballpoint"/>
                <a:cs typeface="Ballpoint"/>
                <a:sym typeface="Ballpoint"/>
              </a:rPr>
              <a:t>Ways to build and expand</a:t>
            </a:r>
          </a:p>
        </p:txBody>
      </p:sp>
      <p:sp>
        <p:nvSpPr>
          <p:cNvPr id="19" name="TextBox 19"/>
          <p:cNvSpPr txBox="1"/>
          <p:nvPr/>
        </p:nvSpPr>
        <p:spPr>
          <a:xfrm rot="-274206">
            <a:off x="2737383" y="7183251"/>
            <a:ext cx="3629215" cy="1632966"/>
          </a:xfrm>
          <a:prstGeom prst="rect">
            <a:avLst/>
          </a:prstGeom>
        </p:spPr>
        <p:txBody>
          <a:bodyPr lIns="0" tIns="0" rIns="0" bIns="0" rtlCol="0" anchor="t">
            <a:spAutoFit/>
          </a:bodyPr>
          <a:lstStyle/>
          <a:p>
            <a:pPr algn="ctr">
              <a:lnSpc>
                <a:spcPts val="4031"/>
              </a:lnSpc>
            </a:pPr>
            <a:r>
              <a:rPr lang="en-US" sz="4199">
                <a:solidFill>
                  <a:srgbClr val="000000"/>
                </a:solidFill>
                <a:latin typeface="Ballpoint"/>
                <a:ea typeface="Ballpoint"/>
                <a:cs typeface="Ballpoint"/>
                <a:sym typeface="Ballpoint"/>
              </a:rPr>
              <a:t>Leverage the outcomes you’ve tracked</a:t>
            </a:r>
          </a:p>
        </p:txBody>
      </p:sp>
      <p:sp>
        <p:nvSpPr>
          <p:cNvPr id="20" name="TextBox 20"/>
          <p:cNvSpPr txBox="1"/>
          <p:nvPr/>
        </p:nvSpPr>
        <p:spPr>
          <a:xfrm rot="30181">
            <a:off x="12123446" y="1378635"/>
            <a:ext cx="3574208" cy="770001"/>
          </a:xfrm>
          <a:prstGeom prst="rect">
            <a:avLst/>
          </a:prstGeom>
        </p:spPr>
        <p:txBody>
          <a:bodyPr lIns="0" tIns="0" rIns="0" bIns="0" rtlCol="0" anchor="t">
            <a:spAutoFit/>
          </a:bodyPr>
          <a:lstStyle/>
          <a:p>
            <a:pPr algn="ctr">
              <a:lnSpc>
                <a:spcPts val="5501"/>
              </a:lnSpc>
            </a:pPr>
            <a:r>
              <a:rPr lang="en-US" sz="4199">
                <a:solidFill>
                  <a:srgbClr val="000000"/>
                </a:solidFill>
                <a:latin typeface="Ballpoint"/>
                <a:ea typeface="Ballpoint"/>
                <a:cs typeface="Ballpoint"/>
                <a:sym typeface="Ballpoint"/>
              </a:rPr>
              <a:t>New Partnerships</a:t>
            </a:r>
          </a:p>
        </p:txBody>
      </p:sp>
      <p:sp>
        <p:nvSpPr>
          <p:cNvPr id="21" name="TextBox 21"/>
          <p:cNvSpPr txBox="1"/>
          <p:nvPr/>
        </p:nvSpPr>
        <p:spPr>
          <a:xfrm rot="-328066">
            <a:off x="13779362" y="4904238"/>
            <a:ext cx="3731498" cy="939545"/>
          </a:xfrm>
          <a:prstGeom prst="rect">
            <a:avLst/>
          </a:prstGeom>
        </p:spPr>
        <p:txBody>
          <a:bodyPr lIns="0" tIns="0" rIns="0" bIns="0" rtlCol="0" anchor="t">
            <a:spAutoFit/>
          </a:bodyPr>
          <a:lstStyle/>
          <a:p>
            <a:pPr algn="ctr">
              <a:lnSpc>
                <a:spcPts val="3191"/>
              </a:lnSpc>
            </a:pPr>
            <a:r>
              <a:rPr lang="en-US" sz="4199">
                <a:solidFill>
                  <a:srgbClr val="000000"/>
                </a:solidFill>
                <a:latin typeface="Ballpoint"/>
                <a:ea typeface="Ballpoint"/>
                <a:cs typeface="Ballpoint"/>
                <a:sym typeface="Ballpoint"/>
              </a:rPr>
              <a:t>Ideas for</a:t>
            </a:r>
          </a:p>
          <a:p>
            <a:pPr algn="ctr">
              <a:lnSpc>
                <a:spcPts val="3191"/>
              </a:lnSpc>
            </a:pPr>
            <a:r>
              <a:rPr lang="en-US" sz="4199">
                <a:solidFill>
                  <a:srgbClr val="000000"/>
                </a:solidFill>
                <a:latin typeface="Ballpoint"/>
                <a:ea typeface="Ballpoint"/>
                <a:cs typeface="Ballpoint"/>
                <a:sym typeface="Ballpoint"/>
              </a:rPr>
              <a:t> Improvement</a:t>
            </a:r>
          </a:p>
        </p:txBody>
      </p:sp>
      <p:sp>
        <p:nvSpPr>
          <p:cNvPr id="22" name="TextBox 22"/>
          <p:cNvSpPr txBox="1"/>
          <p:nvPr/>
        </p:nvSpPr>
        <p:spPr>
          <a:xfrm rot="388450">
            <a:off x="11900217" y="7428129"/>
            <a:ext cx="3554048" cy="1605534"/>
          </a:xfrm>
          <a:prstGeom prst="rect">
            <a:avLst/>
          </a:prstGeom>
        </p:spPr>
        <p:txBody>
          <a:bodyPr lIns="0" tIns="0" rIns="0" bIns="0" rtlCol="0" anchor="t">
            <a:spAutoFit/>
          </a:bodyPr>
          <a:lstStyle/>
          <a:p>
            <a:pPr algn="ctr">
              <a:lnSpc>
                <a:spcPts val="3947"/>
              </a:lnSpc>
            </a:pPr>
            <a:r>
              <a:rPr lang="en-US" sz="4199">
                <a:solidFill>
                  <a:srgbClr val="000000"/>
                </a:solidFill>
                <a:latin typeface="Ballpoint"/>
                <a:ea typeface="Ballpoint"/>
                <a:cs typeface="Ballpoint"/>
                <a:sym typeface="Ballpoint"/>
              </a:rPr>
              <a:t>Keep in touch with your local grants administrator</a:t>
            </a:r>
          </a:p>
        </p:txBody>
      </p:sp>
      <p:sp>
        <p:nvSpPr>
          <p:cNvPr id="23" name="TextBox 23"/>
          <p:cNvSpPr txBox="1"/>
          <p:nvPr/>
        </p:nvSpPr>
        <p:spPr>
          <a:xfrm>
            <a:off x="6643727" y="384810"/>
            <a:ext cx="5273378" cy="1097281"/>
          </a:xfrm>
          <a:prstGeom prst="rect">
            <a:avLst/>
          </a:prstGeom>
        </p:spPr>
        <p:txBody>
          <a:bodyPr lIns="0" tIns="0" rIns="0" bIns="0" rtlCol="0" anchor="t">
            <a:spAutoFit/>
          </a:bodyPr>
          <a:lstStyle/>
          <a:p>
            <a:pPr algn="ctr">
              <a:lnSpc>
                <a:spcPts val="7859"/>
              </a:lnSpc>
              <a:spcBef>
                <a:spcPct val="0"/>
              </a:spcBef>
            </a:pPr>
            <a:r>
              <a:rPr lang="en-US" sz="5999">
                <a:solidFill>
                  <a:srgbClr val="000000"/>
                </a:solidFill>
                <a:latin typeface="Ballpoint"/>
                <a:ea typeface="Ballpoint"/>
                <a:cs typeface="Ballpoint"/>
                <a:sym typeface="Ballpoint"/>
              </a:rPr>
              <a:t>Things to Keep In Mind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494617">
            <a:off x="1071458" y="6209668"/>
            <a:ext cx="5834987" cy="3678016"/>
          </a:xfrm>
          <a:custGeom>
            <a:avLst/>
            <a:gdLst/>
            <a:ahLst/>
            <a:cxnLst/>
            <a:rect l="l" t="t" r="r" b="b"/>
            <a:pathLst>
              <a:path w="5834987" h="3678016">
                <a:moveTo>
                  <a:pt x="0" y="0"/>
                </a:moveTo>
                <a:lnTo>
                  <a:pt x="5834988" y="0"/>
                </a:lnTo>
                <a:lnTo>
                  <a:pt x="5834988" y="3678016"/>
                </a:lnTo>
                <a:lnTo>
                  <a:pt x="0" y="3678016"/>
                </a:lnTo>
                <a:lnTo>
                  <a:pt x="0" y="0"/>
                </a:lnTo>
                <a:close/>
              </a:path>
            </a:pathLst>
          </a:custGeom>
          <a:blipFill>
            <a:blip r:embed="rId3"/>
            <a:stretch>
              <a:fillRect l="-31703" t="-37316" r="-12783" b="-30015"/>
            </a:stretch>
          </a:blipFill>
        </p:spPr>
        <p:txBody>
          <a:bodyPr/>
          <a:lstStyle/>
          <a:p>
            <a:endParaRPr lang="en-US"/>
          </a:p>
        </p:txBody>
      </p:sp>
      <p:sp>
        <p:nvSpPr>
          <p:cNvPr id="4" name="Freeform 4"/>
          <p:cNvSpPr/>
          <p:nvPr/>
        </p:nvSpPr>
        <p:spPr>
          <a:xfrm rot="-894645" flipH="1">
            <a:off x="13879109" y="6703652"/>
            <a:ext cx="4643734" cy="4671050"/>
          </a:xfrm>
          <a:custGeom>
            <a:avLst/>
            <a:gdLst/>
            <a:ahLst/>
            <a:cxnLst/>
            <a:rect l="l" t="t" r="r" b="b"/>
            <a:pathLst>
              <a:path w="4643734" h="4671050">
                <a:moveTo>
                  <a:pt x="4643733" y="0"/>
                </a:moveTo>
                <a:lnTo>
                  <a:pt x="0" y="0"/>
                </a:lnTo>
                <a:lnTo>
                  <a:pt x="0" y="4671049"/>
                </a:lnTo>
                <a:lnTo>
                  <a:pt x="4643733" y="4671049"/>
                </a:lnTo>
                <a:lnTo>
                  <a:pt x="4643733" y="0"/>
                </a:lnTo>
                <a:close/>
              </a:path>
            </a:pathLst>
          </a:custGeom>
          <a:blipFill>
            <a:blip r:embed="rId4"/>
            <a:stretch>
              <a:fillRect/>
            </a:stretch>
          </a:blipFill>
        </p:spPr>
        <p:txBody>
          <a:bodyPr/>
          <a:lstStyle/>
          <a:p>
            <a:endParaRPr lang="en-US"/>
          </a:p>
        </p:txBody>
      </p:sp>
      <p:sp>
        <p:nvSpPr>
          <p:cNvPr id="5" name="Freeform 5"/>
          <p:cNvSpPr/>
          <p:nvPr/>
        </p:nvSpPr>
        <p:spPr>
          <a:xfrm rot="-445901">
            <a:off x="5807739" y="213392"/>
            <a:ext cx="9200782" cy="9173996"/>
          </a:xfrm>
          <a:custGeom>
            <a:avLst/>
            <a:gdLst/>
            <a:ahLst/>
            <a:cxnLst/>
            <a:rect l="l" t="t" r="r" b="b"/>
            <a:pathLst>
              <a:path w="9200782" h="9173996">
                <a:moveTo>
                  <a:pt x="0" y="0"/>
                </a:moveTo>
                <a:lnTo>
                  <a:pt x="9200781" y="0"/>
                </a:lnTo>
                <a:lnTo>
                  <a:pt x="9200781" y="9173996"/>
                </a:lnTo>
                <a:lnTo>
                  <a:pt x="0" y="9173996"/>
                </a:lnTo>
                <a:lnTo>
                  <a:pt x="0" y="0"/>
                </a:lnTo>
                <a:close/>
              </a:path>
            </a:pathLst>
          </a:custGeom>
          <a:blipFill>
            <a:blip r:embed="rId5"/>
            <a:stretch>
              <a:fillRect/>
            </a:stretch>
          </a:blipFill>
        </p:spPr>
        <p:txBody>
          <a:bodyPr/>
          <a:lstStyle/>
          <a:p>
            <a:endParaRPr lang="en-US"/>
          </a:p>
        </p:txBody>
      </p:sp>
      <p:sp>
        <p:nvSpPr>
          <p:cNvPr id="6" name="TextBox 6"/>
          <p:cNvSpPr txBox="1"/>
          <p:nvPr/>
        </p:nvSpPr>
        <p:spPr>
          <a:xfrm rot="171973">
            <a:off x="6836504" y="2171257"/>
            <a:ext cx="7156588" cy="5678119"/>
          </a:xfrm>
          <a:prstGeom prst="rect">
            <a:avLst/>
          </a:prstGeom>
        </p:spPr>
        <p:txBody>
          <a:bodyPr lIns="0" tIns="0" rIns="0" bIns="0" rtlCol="0" anchor="t">
            <a:spAutoFit/>
          </a:bodyPr>
          <a:lstStyle/>
          <a:p>
            <a:pPr algn="ctr">
              <a:lnSpc>
                <a:spcPts val="20920"/>
              </a:lnSpc>
            </a:pPr>
            <a:r>
              <a:rPr lang="en-US" sz="18192" spc="418">
                <a:solidFill>
                  <a:srgbClr val="000000"/>
                </a:solidFill>
                <a:latin typeface="Ballpoint"/>
                <a:ea typeface="Ballpoint"/>
                <a:cs typeface="Ballpoint"/>
                <a:sym typeface="Ballpoint"/>
              </a:rPr>
              <a:t>Thank You!</a:t>
            </a:r>
          </a:p>
        </p:txBody>
      </p:sp>
      <p:sp>
        <p:nvSpPr>
          <p:cNvPr id="7" name="Freeform 7"/>
          <p:cNvSpPr/>
          <p:nvPr/>
        </p:nvSpPr>
        <p:spPr>
          <a:xfrm>
            <a:off x="16037443" y="714287"/>
            <a:ext cx="1221857" cy="2061415"/>
          </a:xfrm>
          <a:custGeom>
            <a:avLst/>
            <a:gdLst/>
            <a:ahLst/>
            <a:cxnLst/>
            <a:rect l="l" t="t" r="r" b="b"/>
            <a:pathLst>
              <a:path w="1221857" h="2061415">
                <a:moveTo>
                  <a:pt x="0" y="0"/>
                </a:moveTo>
                <a:lnTo>
                  <a:pt x="1221857" y="0"/>
                </a:lnTo>
                <a:lnTo>
                  <a:pt x="1221857" y="2061415"/>
                </a:lnTo>
                <a:lnTo>
                  <a:pt x="0" y="20614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4497028" y="1240542"/>
            <a:ext cx="964181" cy="1626686"/>
          </a:xfrm>
          <a:custGeom>
            <a:avLst/>
            <a:gdLst/>
            <a:ahLst/>
            <a:cxnLst/>
            <a:rect l="l" t="t" r="r" b="b"/>
            <a:pathLst>
              <a:path w="964181" h="1626686">
                <a:moveTo>
                  <a:pt x="0" y="0"/>
                </a:moveTo>
                <a:lnTo>
                  <a:pt x="964181" y="0"/>
                </a:lnTo>
                <a:lnTo>
                  <a:pt x="964181" y="1626686"/>
                </a:lnTo>
                <a:lnTo>
                  <a:pt x="0" y="16266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1106722" flipH="1">
            <a:off x="-173311" y="578302"/>
            <a:ext cx="4369098" cy="4394799"/>
          </a:xfrm>
          <a:custGeom>
            <a:avLst/>
            <a:gdLst/>
            <a:ahLst/>
            <a:cxnLst/>
            <a:rect l="l" t="t" r="r" b="b"/>
            <a:pathLst>
              <a:path w="4369098" h="4394799">
                <a:moveTo>
                  <a:pt x="4369098" y="0"/>
                </a:moveTo>
                <a:lnTo>
                  <a:pt x="0" y="0"/>
                </a:lnTo>
                <a:lnTo>
                  <a:pt x="0" y="4394799"/>
                </a:lnTo>
                <a:lnTo>
                  <a:pt x="4369098" y="4394799"/>
                </a:lnTo>
                <a:lnTo>
                  <a:pt x="4369098" y="0"/>
                </a:lnTo>
                <a:close/>
              </a:path>
            </a:pathLst>
          </a:custGeom>
          <a:blipFill>
            <a:blip r:embed="rId4"/>
            <a:stretch>
              <a:fillRect/>
            </a:stretch>
          </a:blipFill>
        </p:spPr>
        <p:txBody>
          <a:bodyPr/>
          <a:lstStyle/>
          <a:p>
            <a:endParaRPr lang="en-US"/>
          </a:p>
        </p:txBody>
      </p:sp>
      <p:sp>
        <p:nvSpPr>
          <p:cNvPr id="10" name="Freeform 10"/>
          <p:cNvSpPr/>
          <p:nvPr/>
        </p:nvSpPr>
        <p:spPr>
          <a:xfrm rot="9331506" flipH="1">
            <a:off x="884850" y="3530095"/>
            <a:ext cx="5634372" cy="2540590"/>
          </a:xfrm>
          <a:custGeom>
            <a:avLst/>
            <a:gdLst/>
            <a:ahLst/>
            <a:cxnLst/>
            <a:rect l="l" t="t" r="r" b="b"/>
            <a:pathLst>
              <a:path w="5634372" h="2540590">
                <a:moveTo>
                  <a:pt x="5634372" y="0"/>
                </a:moveTo>
                <a:lnTo>
                  <a:pt x="0" y="0"/>
                </a:lnTo>
                <a:lnTo>
                  <a:pt x="0" y="2540590"/>
                </a:lnTo>
                <a:lnTo>
                  <a:pt x="5634372" y="2540590"/>
                </a:lnTo>
                <a:lnTo>
                  <a:pt x="563437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3702036" y="5810353"/>
            <a:ext cx="466653" cy="757107"/>
          </a:xfrm>
          <a:custGeom>
            <a:avLst/>
            <a:gdLst/>
            <a:ahLst/>
            <a:cxnLst/>
            <a:rect l="l" t="t" r="r" b="b"/>
            <a:pathLst>
              <a:path w="466653" h="757107">
                <a:moveTo>
                  <a:pt x="0" y="0"/>
                </a:moveTo>
                <a:lnTo>
                  <a:pt x="466653" y="0"/>
                </a:lnTo>
                <a:lnTo>
                  <a:pt x="466653" y="757106"/>
                </a:lnTo>
                <a:lnTo>
                  <a:pt x="0" y="7571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rot="568398">
            <a:off x="868020" y="2129429"/>
            <a:ext cx="2297410"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a:ea typeface="Canva Sans"/>
                <a:cs typeface="Canva Sans"/>
                <a:sym typeface="Canva Sans"/>
              </a:rPr>
              <a:t>Hand Clap!</a:t>
            </a:r>
          </a:p>
        </p:txBody>
      </p:sp>
      <p:sp>
        <p:nvSpPr>
          <p:cNvPr id="13" name="TextBox 13"/>
          <p:cNvSpPr txBox="1"/>
          <p:nvPr/>
        </p:nvSpPr>
        <p:spPr>
          <a:xfrm rot="-1431164">
            <a:off x="15038789" y="8085602"/>
            <a:ext cx="2297410" cy="1180465"/>
          </a:xfrm>
          <a:prstGeom prst="rect">
            <a:avLst/>
          </a:prstGeom>
        </p:spPr>
        <p:txBody>
          <a:bodyPr lIns="0" tIns="0" rIns="0" bIns="0" rtlCol="0" anchor="t">
            <a:spAutoFit/>
          </a:bodyPr>
          <a:lstStyle/>
          <a:p>
            <a:pPr algn="ctr">
              <a:lnSpc>
                <a:spcPts val="4759"/>
              </a:lnSpc>
            </a:pPr>
            <a:r>
              <a:rPr lang="en-US" sz="3399">
                <a:solidFill>
                  <a:srgbClr val="000000"/>
                </a:solidFill>
                <a:latin typeface="Canva Sans"/>
                <a:ea typeface="Canva Sans"/>
                <a:cs typeface="Canva Sans"/>
                <a:sym typeface="Canva Sans"/>
              </a:rPr>
              <a:t>Take a bow!</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5976154">
            <a:off x="1971508" y="-2710729"/>
            <a:ext cx="14344983" cy="18219679"/>
          </a:xfrm>
          <a:custGeom>
            <a:avLst/>
            <a:gdLst/>
            <a:ahLst/>
            <a:cxnLst/>
            <a:rect l="l" t="t" r="r" b="b"/>
            <a:pathLst>
              <a:path w="14344983" h="18219679">
                <a:moveTo>
                  <a:pt x="0" y="0"/>
                </a:moveTo>
                <a:lnTo>
                  <a:pt x="14344984" y="0"/>
                </a:lnTo>
                <a:lnTo>
                  <a:pt x="14344984" y="18219678"/>
                </a:lnTo>
                <a:lnTo>
                  <a:pt x="0" y="18219678"/>
                </a:lnTo>
                <a:lnTo>
                  <a:pt x="0" y="0"/>
                </a:lnTo>
                <a:close/>
              </a:path>
            </a:pathLst>
          </a:custGeom>
          <a:blipFill>
            <a:blip r:embed="rId3"/>
            <a:stretch>
              <a:fillRect/>
            </a:stretch>
          </a:blipFill>
        </p:spPr>
        <p:txBody>
          <a:bodyPr/>
          <a:lstStyle/>
          <a:p>
            <a:endParaRPr lang="en-US"/>
          </a:p>
        </p:txBody>
      </p:sp>
      <p:sp>
        <p:nvSpPr>
          <p:cNvPr id="4" name="Freeform 4"/>
          <p:cNvSpPr/>
          <p:nvPr/>
        </p:nvSpPr>
        <p:spPr>
          <a:xfrm rot="131805">
            <a:off x="3683463" y="6287511"/>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4"/>
            <a:stretch>
              <a:fillRect/>
            </a:stretch>
          </a:blipFill>
        </p:spPr>
        <p:txBody>
          <a:bodyPr/>
          <a:lstStyle/>
          <a:p>
            <a:endParaRPr lang="en-US"/>
          </a:p>
        </p:txBody>
      </p:sp>
      <p:sp>
        <p:nvSpPr>
          <p:cNvPr id="5" name="Freeform 5"/>
          <p:cNvSpPr/>
          <p:nvPr/>
        </p:nvSpPr>
        <p:spPr>
          <a:xfrm rot="131805">
            <a:off x="3668543" y="7894800"/>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4"/>
            <a:stretch>
              <a:fillRect/>
            </a:stretch>
          </a:blipFill>
        </p:spPr>
        <p:txBody>
          <a:bodyPr/>
          <a:lstStyle/>
          <a:p>
            <a:endParaRPr lang="en-US"/>
          </a:p>
        </p:txBody>
      </p:sp>
      <p:sp>
        <p:nvSpPr>
          <p:cNvPr id="6" name="Freeform 6"/>
          <p:cNvSpPr/>
          <p:nvPr/>
        </p:nvSpPr>
        <p:spPr>
          <a:xfrm rot="131805">
            <a:off x="3668543" y="4680202"/>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4"/>
            <a:stretch>
              <a:fillRect/>
            </a:stretch>
          </a:blipFill>
        </p:spPr>
        <p:txBody>
          <a:bodyPr/>
          <a:lstStyle/>
          <a:p>
            <a:endParaRPr lang="en-US"/>
          </a:p>
        </p:txBody>
      </p:sp>
      <p:sp>
        <p:nvSpPr>
          <p:cNvPr id="7" name="Freeform 7"/>
          <p:cNvSpPr/>
          <p:nvPr/>
        </p:nvSpPr>
        <p:spPr>
          <a:xfrm rot="131805">
            <a:off x="10021337" y="4680202"/>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4"/>
            <a:stretch>
              <a:fillRect/>
            </a:stretch>
          </a:blipFill>
        </p:spPr>
        <p:txBody>
          <a:bodyPr/>
          <a:lstStyle/>
          <a:p>
            <a:endParaRPr lang="en-US"/>
          </a:p>
        </p:txBody>
      </p:sp>
      <p:sp>
        <p:nvSpPr>
          <p:cNvPr id="8" name="Freeform 8"/>
          <p:cNvSpPr/>
          <p:nvPr/>
        </p:nvSpPr>
        <p:spPr>
          <a:xfrm rot="131805">
            <a:off x="10051177" y="6282390"/>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4"/>
            <a:stretch>
              <a:fillRect/>
            </a:stretch>
          </a:blipFill>
        </p:spPr>
        <p:txBody>
          <a:bodyPr/>
          <a:lstStyle/>
          <a:p>
            <a:endParaRPr lang="en-US"/>
          </a:p>
        </p:txBody>
      </p:sp>
      <p:sp>
        <p:nvSpPr>
          <p:cNvPr id="9" name="Freeform 9"/>
          <p:cNvSpPr/>
          <p:nvPr/>
        </p:nvSpPr>
        <p:spPr>
          <a:xfrm rot="131805">
            <a:off x="10084335" y="7911433"/>
            <a:ext cx="1454665" cy="1381115"/>
          </a:xfrm>
          <a:custGeom>
            <a:avLst/>
            <a:gdLst/>
            <a:ahLst/>
            <a:cxnLst/>
            <a:rect l="l" t="t" r="r" b="b"/>
            <a:pathLst>
              <a:path w="1454665" h="1381115">
                <a:moveTo>
                  <a:pt x="0" y="0"/>
                </a:moveTo>
                <a:lnTo>
                  <a:pt x="1454666" y="0"/>
                </a:lnTo>
                <a:lnTo>
                  <a:pt x="1454666" y="1381115"/>
                </a:lnTo>
                <a:lnTo>
                  <a:pt x="0" y="1381115"/>
                </a:lnTo>
                <a:lnTo>
                  <a:pt x="0" y="0"/>
                </a:lnTo>
                <a:close/>
              </a:path>
            </a:pathLst>
          </a:custGeom>
          <a:blipFill>
            <a:blip r:embed="rId4"/>
            <a:stretch>
              <a:fillRect/>
            </a:stretch>
          </a:blipFill>
        </p:spPr>
        <p:txBody>
          <a:bodyPr/>
          <a:lstStyle/>
          <a:p>
            <a:endParaRPr lang="en-US"/>
          </a:p>
        </p:txBody>
      </p:sp>
      <p:sp>
        <p:nvSpPr>
          <p:cNvPr id="10" name="Freeform 10"/>
          <p:cNvSpPr/>
          <p:nvPr/>
        </p:nvSpPr>
        <p:spPr>
          <a:xfrm>
            <a:off x="2541580" y="2041889"/>
            <a:ext cx="1389707" cy="1781676"/>
          </a:xfrm>
          <a:custGeom>
            <a:avLst/>
            <a:gdLst/>
            <a:ahLst/>
            <a:cxnLst/>
            <a:rect l="l" t="t" r="r" b="b"/>
            <a:pathLst>
              <a:path w="1389707" h="1781676">
                <a:moveTo>
                  <a:pt x="0" y="0"/>
                </a:moveTo>
                <a:lnTo>
                  <a:pt x="1389707" y="0"/>
                </a:lnTo>
                <a:lnTo>
                  <a:pt x="1389707" y="1781676"/>
                </a:lnTo>
                <a:lnTo>
                  <a:pt x="0" y="17816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5994156" y="2017418"/>
            <a:ext cx="6299688" cy="2519875"/>
          </a:xfrm>
          <a:custGeom>
            <a:avLst/>
            <a:gdLst/>
            <a:ahLst/>
            <a:cxnLst/>
            <a:rect l="l" t="t" r="r" b="b"/>
            <a:pathLst>
              <a:path w="6299688" h="2519875">
                <a:moveTo>
                  <a:pt x="0" y="0"/>
                </a:moveTo>
                <a:lnTo>
                  <a:pt x="6299688" y="0"/>
                </a:lnTo>
                <a:lnTo>
                  <a:pt x="6299688" y="2519875"/>
                </a:lnTo>
                <a:lnTo>
                  <a:pt x="0" y="25198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12"/>
          <p:cNvSpPr txBox="1"/>
          <p:nvPr/>
        </p:nvSpPr>
        <p:spPr>
          <a:xfrm>
            <a:off x="5311545" y="1584689"/>
            <a:ext cx="7664910" cy="2729536"/>
          </a:xfrm>
          <a:prstGeom prst="rect">
            <a:avLst/>
          </a:prstGeom>
        </p:spPr>
        <p:txBody>
          <a:bodyPr lIns="0" tIns="0" rIns="0" bIns="0" rtlCol="0" anchor="t">
            <a:spAutoFit/>
          </a:bodyPr>
          <a:lstStyle/>
          <a:p>
            <a:pPr algn="ctr">
              <a:lnSpc>
                <a:spcPts val="20022"/>
              </a:lnSpc>
              <a:spcBef>
                <a:spcPct val="0"/>
              </a:spcBef>
            </a:pPr>
            <a:r>
              <a:rPr lang="en-US" sz="14301" spc="314">
                <a:solidFill>
                  <a:srgbClr val="000000"/>
                </a:solidFill>
                <a:latin typeface="Ballpoint"/>
                <a:ea typeface="Ballpoint"/>
                <a:cs typeface="Ballpoint"/>
                <a:sym typeface="Ballpoint"/>
              </a:rPr>
              <a:t>Contents</a:t>
            </a:r>
          </a:p>
        </p:txBody>
      </p:sp>
      <p:sp>
        <p:nvSpPr>
          <p:cNvPr id="13" name="TextBox 13"/>
          <p:cNvSpPr txBox="1"/>
          <p:nvPr/>
        </p:nvSpPr>
        <p:spPr>
          <a:xfrm>
            <a:off x="3931287" y="4407404"/>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ea typeface="Itim"/>
                <a:cs typeface="Itim"/>
                <a:sym typeface="Itim"/>
              </a:rPr>
              <a:t>1</a:t>
            </a:r>
          </a:p>
        </p:txBody>
      </p:sp>
      <p:sp>
        <p:nvSpPr>
          <p:cNvPr id="14" name="TextBox 14"/>
          <p:cNvSpPr txBox="1"/>
          <p:nvPr/>
        </p:nvSpPr>
        <p:spPr>
          <a:xfrm>
            <a:off x="3931287" y="6013462"/>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ea typeface="Itim"/>
                <a:cs typeface="Itim"/>
                <a:sym typeface="Itim"/>
              </a:rPr>
              <a:t>2</a:t>
            </a:r>
          </a:p>
        </p:txBody>
      </p:sp>
      <p:sp>
        <p:nvSpPr>
          <p:cNvPr id="15" name="TextBox 15"/>
          <p:cNvSpPr txBox="1"/>
          <p:nvPr/>
        </p:nvSpPr>
        <p:spPr>
          <a:xfrm>
            <a:off x="3931287" y="7591203"/>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ea typeface="Itim"/>
                <a:cs typeface="Itim"/>
                <a:sym typeface="Itim"/>
              </a:rPr>
              <a:t>3</a:t>
            </a:r>
          </a:p>
        </p:txBody>
      </p:sp>
      <p:sp>
        <p:nvSpPr>
          <p:cNvPr id="16" name="TextBox 16"/>
          <p:cNvSpPr txBox="1"/>
          <p:nvPr/>
        </p:nvSpPr>
        <p:spPr>
          <a:xfrm>
            <a:off x="10299001" y="4364882"/>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ea typeface="Itim"/>
                <a:cs typeface="Itim"/>
                <a:sym typeface="Itim"/>
              </a:rPr>
              <a:t>4</a:t>
            </a:r>
          </a:p>
        </p:txBody>
      </p:sp>
      <p:sp>
        <p:nvSpPr>
          <p:cNvPr id="17" name="TextBox 17"/>
          <p:cNvSpPr txBox="1"/>
          <p:nvPr/>
        </p:nvSpPr>
        <p:spPr>
          <a:xfrm>
            <a:off x="11531778" y="4933543"/>
            <a:ext cx="4988242" cy="576122"/>
          </a:xfrm>
          <a:prstGeom prst="rect">
            <a:avLst/>
          </a:prstGeom>
        </p:spPr>
        <p:txBody>
          <a:bodyPr lIns="0" tIns="0" rIns="0" bIns="0" rtlCol="0" anchor="t">
            <a:spAutoFit/>
          </a:bodyPr>
          <a:lstStyle/>
          <a:p>
            <a:pPr algn="l">
              <a:lnSpc>
                <a:spcPts val="4863"/>
              </a:lnSpc>
            </a:pPr>
            <a:r>
              <a:rPr lang="en-US" sz="3020">
                <a:solidFill>
                  <a:srgbClr val="000000"/>
                </a:solidFill>
                <a:latin typeface="Itim"/>
                <a:ea typeface="Itim"/>
                <a:cs typeface="Itim"/>
                <a:sym typeface="Itim"/>
              </a:rPr>
              <a:t>ACKNOWLEDGEMENT</a:t>
            </a:r>
          </a:p>
        </p:txBody>
      </p:sp>
      <p:sp>
        <p:nvSpPr>
          <p:cNvPr id="18" name="TextBox 18"/>
          <p:cNvSpPr txBox="1"/>
          <p:nvPr/>
        </p:nvSpPr>
        <p:spPr>
          <a:xfrm>
            <a:off x="5220014" y="8129027"/>
            <a:ext cx="4988242" cy="576122"/>
          </a:xfrm>
          <a:prstGeom prst="rect">
            <a:avLst/>
          </a:prstGeom>
        </p:spPr>
        <p:txBody>
          <a:bodyPr lIns="0" tIns="0" rIns="0" bIns="0" rtlCol="0" anchor="t">
            <a:spAutoFit/>
          </a:bodyPr>
          <a:lstStyle/>
          <a:p>
            <a:pPr algn="l">
              <a:lnSpc>
                <a:spcPts val="4863"/>
              </a:lnSpc>
            </a:pPr>
            <a:r>
              <a:rPr lang="en-US" sz="3020">
                <a:solidFill>
                  <a:srgbClr val="000000"/>
                </a:solidFill>
                <a:latin typeface="Itim"/>
                <a:ea typeface="Itim"/>
                <a:cs typeface="Itim"/>
                <a:sym typeface="Itim"/>
              </a:rPr>
              <a:t>ACCESSIBILITY</a:t>
            </a:r>
          </a:p>
        </p:txBody>
      </p:sp>
      <p:sp>
        <p:nvSpPr>
          <p:cNvPr id="19" name="TextBox 19"/>
          <p:cNvSpPr txBox="1"/>
          <p:nvPr/>
        </p:nvSpPr>
        <p:spPr>
          <a:xfrm>
            <a:off x="5220014" y="6529167"/>
            <a:ext cx="4988242" cy="576122"/>
          </a:xfrm>
          <a:prstGeom prst="rect">
            <a:avLst/>
          </a:prstGeom>
        </p:spPr>
        <p:txBody>
          <a:bodyPr lIns="0" tIns="0" rIns="0" bIns="0" rtlCol="0" anchor="t">
            <a:spAutoFit/>
          </a:bodyPr>
          <a:lstStyle/>
          <a:p>
            <a:pPr algn="l">
              <a:lnSpc>
                <a:spcPts val="4863"/>
              </a:lnSpc>
            </a:pPr>
            <a:r>
              <a:rPr lang="en-US" sz="3020">
                <a:solidFill>
                  <a:srgbClr val="000000"/>
                </a:solidFill>
                <a:latin typeface="Itim"/>
                <a:ea typeface="Itim"/>
                <a:cs typeface="Itim"/>
                <a:sym typeface="Itim"/>
              </a:rPr>
              <a:t>GOALS</a:t>
            </a:r>
          </a:p>
        </p:txBody>
      </p:sp>
      <p:sp>
        <p:nvSpPr>
          <p:cNvPr id="20" name="TextBox 20"/>
          <p:cNvSpPr txBox="1"/>
          <p:nvPr/>
        </p:nvSpPr>
        <p:spPr>
          <a:xfrm>
            <a:off x="5220014" y="4933543"/>
            <a:ext cx="5078987" cy="576122"/>
          </a:xfrm>
          <a:prstGeom prst="rect">
            <a:avLst/>
          </a:prstGeom>
        </p:spPr>
        <p:txBody>
          <a:bodyPr lIns="0" tIns="0" rIns="0" bIns="0" rtlCol="0" anchor="t">
            <a:spAutoFit/>
          </a:bodyPr>
          <a:lstStyle/>
          <a:p>
            <a:pPr algn="l">
              <a:lnSpc>
                <a:spcPts val="4863"/>
              </a:lnSpc>
            </a:pPr>
            <a:r>
              <a:rPr lang="en-US" sz="3020">
                <a:solidFill>
                  <a:srgbClr val="000000"/>
                </a:solidFill>
                <a:latin typeface="Itim"/>
                <a:ea typeface="Itim"/>
                <a:cs typeface="Itim"/>
                <a:sym typeface="Itim"/>
              </a:rPr>
              <a:t>INTRODUCTION</a:t>
            </a:r>
          </a:p>
        </p:txBody>
      </p:sp>
      <p:sp>
        <p:nvSpPr>
          <p:cNvPr id="21" name="TextBox 21"/>
          <p:cNvSpPr txBox="1"/>
          <p:nvPr/>
        </p:nvSpPr>
        <p:spPr>
          <a:xfrm>
            <a:off x="10299001" y="6071835"/>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ea typeface="Itim"/>
                <a:cs typeface="Itim"/>
                <a:sym typeface="Itim"/>
              </a:rPr>
              <a:t>5</a:t>
            </a:r>
          </a:p>
        </p:txBody>
      </p:sp>
      <p:sp>
        <p:nvSpPr>
          <p:cNvPr id="22" name="TextBox 22"/>
          <p:cNvSpPr txBox="1"/>
          <p:nvPr/>
        </p:nvSpPr>
        <p:spPr>
          <a:xfrm>
            <a:off x="10313922" y="7650315"/>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ea typeface="Itim"/>
                <a:cs typeface="Itim"/>
                <a:sym typeface="Itim"/>
              </a:rPr>
              <a:t>6</a:t>
            </a:r>
          </a:p>
        </p:txBody>
      </p:sp>
      <p:sp>
        <p:nvSpPr>
          <p:cNvPr id="23" name="TextBox 23"/>
          <p:cNvSpPr txBox="1"/>
          <p:nvPr/>
        </p:nvSpPr>
        <p:spPr>
          <a:xfrm>
            <a:off x="11501937" y="6488739"/>
            <a:ext cx="4988242" cy="576122"/>
          </a:xfrm>
          <a:prstGeom prst="rect">
            <a:avLst/>
          </a:prstGeom>
        </p:spPr>
        <p:txBody>
          <a:bodyPr lIns="0" tIns="0" rIns="0" bIns="0" rtlCol="0" anchor="t">
            <a:spAutoFit/>
          </a:bodyPr>
          <a:lstStyle/>
          <a:p>
            <a:pPr algn="l">
              <a:lnSpc>
                <a:spcPts val="4863"/>
              </a:lnSpc>
            </a:pPr>
            <a:r>
              <a:rPr lang="en-US" sz="3020">
                <a:solidFill>
                  <a:srgbClr val="000000"/>
                </a:solidFill>
                <a:latin typeface="Itim"/>
                <a:ea typeface="Itim"/>
                <a:cs typeface="Itim"/>
                <a:sym typeface="Itim"/>
              </a:rPr>
              <a:t>REPORTING</a:t>
            </a:r>
          </a:p>
        </p:txBody>
      </p:sp>
      <p:sp>
        <p:nvSpPr>
          <p:cNvPr id="24" name="Freeform 24"/>
          <p:cNvSpPr/>
          <p:nvPr/>
        </p:nvSpPr>
        <p:spPr>
          <a:xfrm rot="740594">
            <a:off x="15054852" y="2731486"/>
            <a:ext cx="1389707" cy="1781676"/>
          </a:xfrm>
          <a:custGeom>
            <a:avLst/>
            <a:gdLst/>
            <a:ahLst/>
            <a:cxnLst/>
            <a:rect l="l" t="t" r="r" b="b"/>
            <a:pathLst>
              <a:path w="1389707" h="1781676">
                <a:moveTo>
                  <a:pt x="0" y="0"/>
                </a:moveTo>
                <a:lnTo>
                  <a:pt x="1389707" y="0"/>
                </a:lnTo>
                <a:lnTo>
                  <a:pt x="1389707" y="1781676"/>
                </a:lnTo>
                <a:lnTo>
                  <a:pt x="0" y="17816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TextBox 25"/>
          <p:cNvSpPr txBox="1"/>
          <p:nvPr/>
        </p:nvSpPr>
        <p:spPr>
          <a:xfrm>
            <a:off x="11564936" y="8048535"/>
            <a:ext cx="4988242" cy="576122"/>
          </a:xfrm>
          <a:prstGeom prst="rect">
            <a:avLst/>
          </a:prstGeom>
        </p:spPr>
        <p:txBody>
          <a:bodyPr lIns="0" tIns="0" rIns="0" bIns="0" rtlCol="0" anchor="t">
            <a:spAutoFit/>
          </a:bodyPr>
          <a:lstStyle/>
          <a:p>
            <a:pPr algn="l">
              <a:lnSpc>
                <a:spcPts val="4863"/>
              </a:lnSpc>
            </a:pPr>
            <a:r>
              <a:rPr lang="en-US" sz="3020">
                <a:solidFill>
                  <a:srgbClr val="000000"/>
                </a:solidFill>
                <a:latin typeface="Itim"/>
                <a:ea typeface="Itim"/>
                <a:cs typeface="Itim"/>
                <a:sym typeface="Itim"/>
              </a:rPr>
              <a:t>THINGS TO KEEP IN MIND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5966813">
            <a:off x="3750727" y="-1706540"/>
            <a:ext cx="10786546" cy="13700079"/>
          </a:xfrm>
          <a:custGeom>
            <a:avLst/>
            <a:gdLst/>
            <a:ahLst/>
            <a:cxnLst/>
            <a:rect l="l" t="t" r="r" b="b"/>
            <a:pathLst>
              <a:path w="10786546" h="13700079">
                <a:moveTo>
                  <a:pt x="0" y="0"/>
                </a:moveTo>
                <a:lnTo>
                  <a:pt x="10786546" y="0"/>
                </a:lnTo>
                <a:lnTo>
                  <a:pt x="10786546" y="13700080"/>
                </a:lnTo>
                <a:lnTo>
                  <a:pt x="0" y="1370008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5486400" y="2911673"/>
            <a:ext cx="7315200" cy="288178"/>
            <a:chOff x="0" y="0"/>
            <a:chExt cx="9753600" cy="384238"/>
          </a:xfrm>
        </p:grpSpPr>
        <p:sp>
          <p:nvSpPr>
            <p:cNvPr id="5" name="Freeform 5"/>
            <p:cNvSpPr/>
            <p:nvPr/>
          </p:nvSpPr>
          <p:spPr>
            <a:xfrm>
              <a:off x="0" y="0"/>
              <a:ext cx="9753600" cy="212806"/>
            </a:xfrm>
            <a:custGeom>
              <a:avLst/>
              <a:gdLst/>
              <a:ahLst/>
              <a:cxnLst/>
              <a:rect l="l" t="t" r="r" b="b"/>
              <a:pathLst>
                <a:path w="9753600" h="212806">
                  <a:moveTo>
                    <a:pt x="0" y="0"/>
                  </a:moveTo>
                  <a:lnTo>
                    <a:pt x="9753600" y="0"/>
                  </a:lnTo>
                  <a:lnTo>
                    <a:pt x="9753600" y="212806"/>
                  </a:lnTo>
                  <a:lnTo>
                    <a:pt x="0" y="2128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685043" y="212806"/>
              <a:ext cx="7857304" cy="171432"/>
            </a:xfrm>
            <a:custGeom>
              <a:avLst/>
              <a:gdLst/>
              <a:ahLst/>
              <a:cxnLst/>
              <a:rect l="l" t="t" r="r" b="b"/>
              <a:pathLst>
                <a:path w="7857304" h="171432">
                  <a:moveTo>
                    <a:pt x="0" y="0"/>
                  </a:moveTo>
                  <a:lnTo>
                    <a:pt x="7857304" y="0"/>
                  </a:lnTo>
                  <a:lnTo>
                    <a:pt x="7857304" y="171432"/>
                  </a:lnTo>
                  <a:lnTo>
                    <a:pt x="0" y="171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7" name="Freeform 7"/>
          <p:cNvSpPr/>
          <p:nvPr/>
        </p:nvSpPr>
        <p:spPr>
          <a:xfrm rot="593867">
            <a:off x="14190410" y="588004"/>
            <a:ext cx="3215773" cy="4889585"/>
          </a:xfrm>
          <a:custGeom>
            <a:avLst/>
            <a:gdLst/>
            <a:ahLst/>
            <a:cxnLst/>
            <a:rect l="l" t="t" r="r" b="b"/>
            <a:pathLst>
              <a:path w="3215773" h="4889585">
                <a:moveTo>
                  <a:pt x="0" y="0"/>
                </a:moveTo>
                <a:lnTo>
                  <a:pt x="3215773" y="0"/>
                </a:lnTo>
                <a:lnTo>
                  <a:pt x="3215773" y="4889584"/>
                </a:lnTo>
                <a:lnTo>
                  <a:pt x="0" y="4889584"/>
                </a:lnTo>
                <a:lnTo>
                  <a:pt x="0" y="0"/>
                </a:lnTo>
                <a:close/>
              </a:path>
            </a:pathLst>
          </a:custGeom>
          <a:blipFill>
            <a:blip r:embed="rId6"/>
            <a:stretch>
              <a:fillRect l="-15836" t="-15275" r="-33783" b="-36800"/>
            </a:stretch>
          </a:blipFill>
        </p:spPr>
        <p:txBody>
          <a:bodyPr/>
          <a:lstStyle/>
          <a:p>
            <a:endParaRPr lang="en-US"/>
          </a:p>
        </p:txBody>
      </p:sp>
      <p:sp>
        <p:nvSpPr>
          <p:cNvPr id="8" name="Freeform 8"/>
          <p:cNvSpPr/>
          <p:nvPr/>
        </p:nvSpPr>
        <p:spPr>
          <a:xfrm rot="-789147">
            <a:off x="1109936" y="4625006"/>
            <a:ext cx="3385526" cy="5165331"/>
          </a:xfrm>
          <a:custGeom>
            <a:avLst/>
            <a:gdLst/>
            <a:ahLst/>
            <a:cxnLst/>
            <a:rect l="l" t="t" r="r" b="b"/>
            <a:pathLst>
              <a:path w="3385526" h="5165331">
                <a:moveTo>
                  <a:pt x="0" y="0"/>
                </a:moveTo>
                <a:lnTo>
                  <a:pt x="3385526" y="0"/>
                </a:lnTo>
                <a:lnTo>
                  <a:pt x="3385526" y="5165331"/>
                </a:lnTo>
                <a:lnTo>
                  <a:pt x="0" y="5165331"/>
                </a:lnTo>
                <a:lnTo>
                  <a:pt x="0" y="0"/>
                </a:lnTo>
                <a:close/>
              </a:path>
            </a:pathLst>
          </a:custGeom>
          <a:blipFill>
            <a:blip r:embed="rId7"/>
            <a:stretch>
              <a:fillRect l="-14039" t="-13722" r="-28078" b="-30234"/>
            </a:stretch>
          </a:blipFill>
        </p:spPr>
        <p:txBody>
          <a:bodyPr/>
          <a:lstStyle/>
          <a:p>
            <a:endParaRPr lang="en-US"/>
          </a:p>
        </p:txBody>
      </p:sp>
      <p:sp>
        <p:nvSpPr>
          <p:cNvPr id="9" name="Freeform 9"/>
          <p:cNvSpPr/>
          <p:nvPr/>
        </p:nvSpPr>
        <p:spPr>
          <a:xfrm>
            <a:off x="2176440" y="4087729"/>
            <a:ext cx="626260" cy="1016055"/>
          </a:xfrm>
          <a:custGeom>
            <a:avLst/>
            <a:gdLst/>
            <a:ahLst/>
            <a:cxnLst/>
            <a:rect l="l" t="t" r="r" b="b"/>
            <a:pathLst>
              <a:path w="626260" h="1016055">
                <a:moveTo>
                  <a:pt x="0" y="0"/>
                </a:moveTo>
                <a:lnTo>
                  <a:pt x="626259" y="0"/>
                </a:lnTo>
                <a:lnTo>
                  <a:pt x="626259" y="1016055"/>
                </a:lnTo>
                <a:lnTo>
                  <a:pt x="0" y="10160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5798297" y="348011"/>
            <a:ext cx="626260" cy="1016055"/>
          </a:xfrm>
          <a:custGeom>
            <a:avLst/>
            <a:gdLst/>
            <a:ahLst/>
            <a:cxnLst/>
            <a:rect l="l" t="t" r="r" b="b"/>
            <a:pathLst>
              <a:path w="626260" h="1016055">
                <a:moveTo>
                  <a:pt x="0" y="0"/>
                </a:moveTo>
                <a:lnTo>
                  <a:pt x="626259" y="0"/>
                </a:lnTo>
                <a:lnTo>
                  <a:pt x="626259" y="1016055"/>
                </a:lnTo>
                <a:lnTo>
                  <a:pt x="0" y="10160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1"/>
          <p:cNvSpPr txBox="1"/>
          <p:nvPr/>
        </p:nvSpPr>
        <p:spPr>
          <a:xfrm>
            <a:off x="3984905" y="897341"/>
            <a:ext cx="10656837" cy="2302511"/>
          </a:xfrm>
          <a:prstGeom prst="rect">
            <a:avLst/>
          </a:prstGeom>
        </p:spPr>
        <p:txBody>
          <a:bodyPr lIns="0" tIns="0" rIns="0" bIns="0" rtlCol="0" anchor="t">
            <a:spAutoFit/>
          </a:bodyPr>
          <a:lstStyle/>
          <a:p>
            <a:pPr algn="ctr">
              <a:lnSpc>
                <a:spcPts val="16939"/>
              </a:lnSpc>
              <a:spcBef>
                <a:spcPct val="0"/>
              </a:spcBef>
            </a:pPr>
            <a:r>
              <a:rPr lang="en-US" sz="12099">
                <a:solidFill>
                  <a:srgbClr val="000000"/>
                </a:solidFill>
                <a:latin typeface="Ballpoint"/>
                <a:ea typeface="Ballpoint"/>
                <a:cs typeface="Ballpoint"/>
                <a:sym typeface="Ballpoint"/>
              </a:rPr>
              <a:t>Introduction</a:t>
            </a:r>
          </a:p>
        </p:txBody>
      </p:sp>
      <p:sp>
        <p:nvSpPr>
          <p:cNvPr id="12" name="TextBox 12"/>
          <p:cNvSpPr txBox="1"/>
          <p:nvPr/>
        </p:nvSpPr>
        <p:spPr>
          <a:xfrm>
            <a:off x="4262609" y="3730623"/>
            <a:ext cx="10101429" cy="3733195"/>
          </a:xfrm>
          <a:prstGeom prst="rect">
            <a:avLst/>
          </a:prstGeom>
        </p:spPr>
        <p:txBody>
          <a:bodyPr lIns="0" tIns="0" rIns="0" bIns="0" rtlCol="0" anchor="t">
            <a:spAutoFit/>
          </a:bodyPr>
          <a:lstStyle/>
          <a:p>
            <a:pPr algn="ctr">
              <a:lnSpc>
                <a:spcPts val="3641"/>
              </a:lnSpc>
              <a:spcBef>
                <a:spcPct val="0"/>
              </a:spcBef>
            </a:pPr>
            <a:r>
              <a:rPr lang="en-US" sz="3280">
                <a:solidFill>
                  <a:srgbClr val="000000"/>
                </a:solidFill>
                <a:latin typeface="Ballpoint"/>
                <a:ea typeface="Ballpoint"/>
                <a:cs typeface="Ballpoint"/>
                <a:sym typeface="Ballpoint"/>
              </a:rPr>
              <a:t>Louisiana Project Grants are administered jointly by the Louisiana Division of the Arts (LDOA) and nine regional arts councils across the state. This program provides a system for funding arts projects in all regions of the state by giving artists, nonprofit arts organizations, nonprofit organizations, public and private schools, school boards, colleges and universities, and local government agencies in each region the opportunity to develop arts projects that meet their local needs. The purpose of the program is to cultivate innovative arts projects that have a lasting impact within each region of our state.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155002">
            <a:off x="1049672" y="665574"/>
            <a:ext cx="8057132" cy="8064424"/>
          </a:xfrm>
          <a:custGeom>
            <a:avLst/>
            <a:gdLst/>
            <a:ahLst/>
            <a:cxnLst/>
            <a:rect l="l" t="t" r="r" b="b"/>
            <a:pathLst>
              <a:path w="8057132" h="8064424">
                <a:moveTo>
                  <a:pt x="0" y="0"/>
                </a:moveTo>
                <a:lnTo>
                  <a:pt x="8057132" y="0"/>
                </a:lnTo>
                <a:lnTo>
                  <a:pt x="8057132" y="8064424"/>
                </a:lnTo>
                <a:lnTo>
                  <a:pt x="0" y="8064424"/>
                </a:lnTo>
                <a:lnTo>
                  <a:pt x="0" y="0"/>
                </a:lnTo>
                <a:close/>
              </a:path>
            </a:pathLst>
          </a:custGeom>
          <a:blipFill>
            <a:blip r:embed="rId3"/>
            <a:stretch>
              <a:fillRect/>
            </a:stretch>
          </a:blipFill>
        </p:spPr>
        <p:txBody>
          <a:bodyPr/>
          <a:lstStyle/>
          <a:p>
            <a:endParaRPr lang="en-US"/>
          </a:p>
        </p:txBody>
      </p:sp>
      <p:sp>
        <p:nvSpPr>
          <p:cNvPr id="4" name="Freeform 4"/>
          <p:cNvSpPr/>
          <p:nvPr/>
        </p:nvSpPr>
        <p:spPr>
          <a:xfrm rot="155002">
            <a:off x="9318894" y="1844835"/>
            <a:ext cx="7932114" cy="7939292"/>
          </a:xfrm>
          <a:custGeom>
            <a:avLst/>
            <a:gdLst/>
            <a:ahLst/>
            <a:cxnLst/>
            <a:rect l="l" t="t" r="r" b="b"/>
            <a:pathLst>
              <a:path w="7932114" h="7939292">
                <a:moveTo>
                  <a:pt x="0" y="0"/>
                </a:moveTo>
                <a:lnTo>
                  <a:pt x="7932114" y="0"/>
                </a:lnTo>
                <a:lnTo>
                  <a:pt x="7932114" y="7939293"/>
                </a:lnTo>
                <a:lnTo>
                  <a:pt x="0" y="7939293"/>
                </a:lnTo>
                <a:lnTo>
                  <a:pt x="0" y="0"/>
                </a:lnTo>
                <a:close/>
              </a:path>
            </a:pathLst>
          </a:custGeom>
          <a:blipFill>
            <a:blip r:embed="rId4"/>
            <a:stretch>
              <a:fillRect/>
            </a:stretch>
          </a:blipFill>
        </p:spPr>
        <p:txBody>
          <a:bodyPr/>
          <a:lstStyle/>
          <a:p>
            <a:endParaRPr lang="en-US"/>
          </a:p>
        </p:txBody>
      </p:sp>
      <p:sp>
        <p:nvSpPr>
          <p:cNvPr id="5" name="Freeform 5"/>
          <p:cNvSpPr/>
          <p:nvPr/>
        </p:nvSpPr>
        <p:spPr>
          <a:xfrm rot="6117340">
            <a:off x="1427131" y="2959480"/>
            <a:ext cx="877980" cy="2857332"/>
          </a:xfrm>
          <a:custGeom>
            <a:avLst/>
            <a:gdLst/>
            <a:ahLst/>
            <a:cxnLst/>
            <a:rect l="l" t="t" r="r" b="b"/>
            <a:pathLst>
              <a:path w="877980" h="2857332">
                <a:moveTo>
                  <a:pt x="0" y="0"/>
                </a:moveTo>
                <a:lnTo>
                  <a:pt x="877980" y="0"/>
                </a:lnTo>
                <a:lnTo>
                  <a:pt x="877980" y="2857332"/>
                </a:lnTo>
                <a:lnTo>
                  <a:pt x="0" y="28573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1041182" y="5181600"/>
            <a:ext cx="5127813" cy="1381347"/>
          </a:xfrm>
          <a:prstGeom prst="rect">
            <a:avLst/>
          </a:prstGeom>
        </p:spPr>
        <p:txBody>
          <a:bodyPr lIns="0" tIns="0" rIns="0" bIns="0" rtlCol="0" anchor="t">
            <a:spAutoFit/>
          </a:bodyPr>
          <a:lstStyle/>
          <a:p>
            <a:pPr algn="ctr">
              <a:lnSpc>
                <a:spcPts val="4801"/>
              </a:lnSpc>
            </a:pPr>
            <a:r>
              <a:rPr lang="en-US" sz="5335">
                <a:solidFill>
                  <a:srgbClr val="000000"/>
                </a:solidFill>
                <a:latin typeface="Ballpoint"/>
                <a:ea typeface="Ballpoint"/>
                <a:cs typeface="Ballpoint"/>
                <a:sym typeface="Ballpoint"/>
              </a:rPr>
              <a:t>Show the impact Arts funding has on our state</a:t>
            </a:r>
          </a:p>
        </p:txBody>
      </p:sp>
      <p:sp>
        <p:nvSpPr>
          <p:cNvPr id="7" name="Freeform 7"/>
          <p:cNvSpPr/>
          <p:nvPr/>
        </p:nvSpPr>
        <p:spPr>
          <a:xfrm rot="-4767025">
            <a:off x="17360499" y="4488937"/>
            <a:ext cx="701606" cy="2283334"/>
          </a:xfrm>
          <a:custGeom>
            <a:avLst/>
            <a:gdLst/>
            <a:ahLst/>
            <a:cxnLst/>
            <a:rect l="l" t="t" r="r" b="b"/>
            <a:pathLst>
              <a:path w="701606" h="2283334">
                <a:moveTo>
                  <a:pt x="0" y="0"/>
                </a:moveTo>
                <a:lnTo>
                  <a:pt x="701606" y="0"/>
                </a:lnTo>
                <a:lnTo>
                  <a:pt x="701606" y="2283334"/>
                </a:lnTo>
                <a:lnTo>
                  <a:pt x="0" y="2283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rot="-151058">
            <a:off x="1883158" y="8673600"/>
            <a:ext cx="6375907" cy="915812"/>
          </a:xfrm>
          <a:custGeom>
            <a:avLst/>
            <a:gdLst/>
            <a:ahLst/>
            <a:cxnLst/>
            <a:rect l="l" t="t" r="r" b="b"/>
            <a:pathLst>
              <a:path w="6375907" h="915812">
                <a:moveTo>
                  <a:pt x="0" y="0"/>
                </a:moveTo>
                <a:lnTo>
                  <a:pt x="6375907" y="0"/>
                </a:lnTo>
                <a:lnTo>
                  <a:pt x="6375907" y="915812"/>
                </a:lnTo>
                <a:lnTo>
                  <a:pt x="0" y="9158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2960353" y="4821611"/>
            <a:ext cx="4855793" cy="1120664"/>
          </a:xfrm>
          <a:prstGeom prst="rect">
            <a:avLst/>
          </a:prstGeom>
        </p:spPr>
        <p:txBody>
          <a:bodyPr lIns="0" tIns="0" rIns="0" bIns="0" rtlCol="0" anchor="t">
            <a:spAutoFit/>
          </a:bodyPr>
          <a:lstStyle/>
          <a:p>
            <a:pPr algn="ctr">
              <a:lnSpc>
                <a:spcPts val="3738"/>
              </a:lnSpc>
            </a:pPr>
            <a:r>
              <a:rPr lang="en-US" sz="5052">
                <a:solidFill>
                  <a:srgbClr val="000000"/>
                </a:solidFill>
                <a:latin typeface="Ballpoint"/>
                <a:ea typeface="Ballpoint"/>
                <a:cs typeface="Ballpoint"/>
                <a:sym typeface="Ballpoint"/>
              </a:rPr>
              <a:t>Benefits to your local community</a:t>
            </a:r>
          </a:p>
        </p:txBody>
      </p:sp>
      <p:sp>
        <p:nvSpPr>
          <p:cNvPr id="10" name="Freeform 10"/>
          <p:cNvSpPr/>
          <p:nvPr/>
        </p:nvSpPr>
        <p:spPr>
          <a:xfrm rot="-151058">
            <a:off x="9776051" y="922362"/>
            <a:ext cx="6375907" cy="915812"/>
          </a:xfrm>
          <a:custGeom>
            <a:avLst/>
            <a:gdLst/>
            <a:ahLst/>
            <a:cxnLst/>
            <a:rect l="l" t="t" r="r" b="b"/>
            <a:pathLst>
              <a:path w="6375907" h="915812">
                <a:moveTo>
                  <a:pt x="0" y="0"/>
                </a:moveTo>
                <a:lnTo>
                  <a:pt x="6375907" y="0"/>
                </a:lnTo>
                <a:lnTo>
                  <a:pt x="6375907" y="915812"/>
                </a:lnTo>
                <a:lnTo>
                  <a:pt x="0" y="9158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TextBox 11"/>
          <p:cNvSpPr txBox="1"/>
          <p:nvPr/>
        </p:nvSpPr>
        <p:spPr>
          <a:xfrm>
            <a:off x="2315293" y="-184342"/>
            <a:ext cx="13925345" cy="2605345"/>
          </a:xfrm>
          <a:prstGeom prst="rect">
            <a:avLst/>
          </a:prstGeom>
        </p:spPr>
        <p:txBody>
          <a:bodyPr lIns="0" tIns="0" rIns="0" bIns="0" rtlCol="0" anchor="t">
            <a:spAutoFit/>
          </a:bodyPr>
          <a:lstStyle/>
          <a:p>
            <a:pPr algn="ctr">
              <a:lnSpc>
                <a:spcPts val="19148"/>
              </a:lnSpc>
              <a:spcBef>
                <a:spcPct val="0"/>
              </a:spcBef>
            </a:pPr>
            <a:r>
              <a:rPr lang="en-US" sz="13677">
                <a:solidFill>
                  <a:srgbClr val="000000"/>
                </a:solidFill>
                <a:latin typeface="Ballpoint"/>
                <a:ea typeface="Ballpoint"/>
                <a:cs typeface="Ballpoint"/>
                <a:sym typeface="Ballpoint"/>
              </a:rPr>
              <a:t>LPG goals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6117340">
            <a:off x="1049625" y="-726692"/>
            <a:ext cx="877980" cy="2857332"/>
          </a:xfrm>
          <a:custGeom>
            <a:avLst/>
            <a:gdLst/>
            <a:ahLst/>
            <a:cxnLst/>
            <a:rect l="l" t="t" r="r" b="b"/>
            <a:pathLst>
              <a:path w="877980" h="2857332">
                <a:moveTo>
                  <a:pt x="0" y="0"/>
                </a:moveTo>
                <a:lnTo>
                  <a:pt x="877980" y="0"/>
                </a:lnTo>
                <a:lnTo>
                  <a:pt x="877980" y="2857332"/>
                </a:lnTo>
                <a:lnTo>
                  <a:pt x="0" y="28573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7417146">
            <a:off x="17375303" y="-439693"/>
            <a:ext cx="701606" cy="2283334"/>
          </a:xfrm>
          <a:custGeom>
            <a:avLst/>
            <a:gdLst/>
            <a:ahLst/>
            <a:cxnLst/>
            <a:rect l="l" t="t" r="r" b="b"/>
            <a:pathLst>
              <a:path w="701606" h="2283334">
                <a:moveTo>
                  <a:pt x="0" y="0"/>
                </a:moveTo>
                <a:lnTo>
                  <a:pt x="701606" y="0"/>
                </a:lnTo>
                <a:lnTo>
                  <a:pt x="701606" y="2283334"/>
                </a:lnTo>
                <a:lnTo>
                  <a:pt x="0" y="22833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151058">
            <a:off x="-839906" y="9138679"/>
            <a:ext cx="6375907" cy="915812"/>
          </a:xfrm>
          <a:custGeom>
            <a:avLst/>
            <a:gdLst/>
            <a:ahLst/>
            <a:cxnLst/>
            <a:rect l="l" t="t" r="r" b="b"/>
            <a:pathLst>
              <a:path w="6375907" h="915812">
                <a:moveTo>
                  <a:pt x="0" y="0"/>
                </a:moveTo>
                <a:lnTo>
                  <a:pt x="6375908" y="0"/>
                </a:lnTo>
                <a:lnTo>
                  <a:pt x="6375908" y="915812"/>
                </a:lnTo>
                <a:lnTo>
                  <a:pt x="0" y="915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6059822" y="769951"/>
            <a:ext cx="6168353" cy="1733867"/>
          </a:xfrm>
          <a:prstGeom prst="rect">
            <a:avLst/>
          </a:prstGeom>
        </p:spPr>
        <p:txBody>
          <a:bodyPr lIns="0" tIns="0" rIns="0" bIns="0" rtlCol="0" anchor="t">
            <a:spAutoFit/>
          </a:bodyPr>
          <a:lstStyle/>
          <a:p>
            <a:pPr algn="r">
              <a:lnSpc>
                <a:spcPts val="10442"/>
              </a:lnSpc>
            </a:pPr>
            <a:r>
              <a:rPr lang="en-US" sz="12891" dirty="0">
                <a:solidFill>
                  <a:srgbClr val="000000"/>
                </a:solidFill>
                <a:latin typeface="Ballpoint"/>
                <a:ea typeface="Ballpoint"/>
                <a:cs typeface="Ballpoint"/>
                <a:sym typeface="Ballpoint"/>
              </a:rPr>
              <a:t>Accessibility</a:t>
            </a:r>
          </a:p>
        </p:txBody>
      </p:sp>
      <p:sp>
        <p:nvSpPr>
          <p:cNvPr id="7" name="TextBox 7"/>
          <p:cNvSpPr txBox="1"/>
          <p:nvPr/>
        </p:nvSpPr>
        <p:spPr>
          <a:xfrm>
            <a:off x="795295" y="1833459"/>
            <a:ext cx="16697406" cy="1339719"/>
          </a:xfrm>
          <a:prstGeom prst="rect">
            <a:avLst/>
          </a:prstGeom>
        </p:spPr>
        <p:txBody>
          <a:bodyPr lIns="0" tIns="0" rIns="0" bIns="0" rtlCol="0" anchor="t">
            <a:spAutoFit/>
          </a:bodyPr>
          <a:lstStyle/>
          <a:p>
            <a:pPr algn="ctr">
              <a:lnSpc>
                <a:spcPts val="11293"/>
              </a:lnSpc>
              <a:spcBef>
                <a:spcPct val="0"/>
              </a:spcBef>
            </a:pPr>
            <a:r>
              <a:rPr lang="en-US" sz="7014" dirty="0">
                <a:solidFill>
                  <a:srgbClr val="000000"/>
                </a:solidFill>
                <a:latin typeface="Itim"/>
                <a:ea typeface="Itim"/>
                <a:cs typeface="Itim"/>
                <a:sym typeface="Itim"/>
              </a:rPr>
              <a:t>What you should know as a grant recipient</a:t>
            </a:r>
          </a:p>
        </p:txBody>
      </p:sp>
      <p:sp>
        <p:nvSpPr>
          <p:cNvPr id="8" name="Freeform 3">
            <a:extLst>
              <a:ext uri="{FF2B5EF4-FFF2-40B4-BE49-F238E27FC236}">
                <a16:creationId xmlns:a16="http://schemas.microsoft.com/office/drawing/2014/main" id="{BB0C81A4-5F5C-65CD-C4ED-72FDE2C306B6}"/>
              </a:ext>
            </a:extLst>
          </p:cNvPr>
          <p:cNvSpPr/>
          <p:nvPr/>
        </p:nvSpPr>
        <p:spPr>
          <a:xfrm rot="5982534">
            <a:off x="8705143" y="1751776"/>
            <a:ext cx="7144882" cy="8417057"/>
          </a:xfrm>
          <a:custGeom>
            <a:avLst/>
            <a:gdLst/>
            <a:ahLst/>
            <a:cxnLst/>
            <a:rect l="l" t="t" r="r" b="b"/>
            <a:pathLst>
              <a:path w="10786546" h="13700079">
                <a:moveTo>
                  <a:pt x="0" y="0"/>
                </a:moveTo>
                <a:lnTo>
                  <a:pt x="10786546" y="0"/>
                </a:lnTo>
                <a:lnTo>
                  <a:pt x="10786546" y="13700080"/>
                </a:lnTo>
                <a:lnTo>
                  <a:pt x="0" y="13700080"/>
                </a:lnTo>
                <a:lnTo>
                  <a:pt x="0" y="0"/>
                </a:lnTo>
                <a:close/>
              </a:path>
            </a:pathLst>
          </a:custGeom>
          <a:blipFill>
            <a:blip r:embed="rId7"/>
            <a:stretch>
              <a:fillRect/>
            </a:stretch>
          </a:blipFill>
        </p:spPr>
        <p:txBody>
          <a:bodyPr/>
          <a:lstStyle/>
          <a:p>
            <a:endParaRPr lang="en-US" dirty="0"/>
          </a:p>
        </p:txBody>
      </p:sp>
      <p:sp>
        <p:nvSpPr>
          <p:cNvPr id="15" name="TextBox 14">
            <a:extLst>
              <a:ext uri="{FF2B5EF4-FFF2-40B4-BE49-F238E27FC236}">
                <a16:creationId xmlns:a16="http://schemas.microsoft.com/office/drawing/2014/main" id="{5DCE18D6-3BDD-E075-4054-06DC158B8911}"/>
              </a:ext>
            </a:extLst>
          </p:cNvPr>
          <p:cNvSpPr txBox="1"/>
          <p:nvPr/>
        </p:nvSpPr>
        <p:spPr>
          <a:xfrm>
            <a:off x="8324955" y="3510364"/>
            <a:ext cx="7956380" cy="3600986"/>
          </a:xfrm>
          <a:prstGeom prst="rect">
            <a:avLst/>
          </a:prstGeom>
          <a:noFill/>
        </p:spPr>
        <p:txBody>
          <a:bodyPr wrap="square" rtlCol="0">
            <a:spAutoFit/>
          </a:bodyPr>
          <a:lstStyle/>
          <a:p>
            <a:pPr algn="ctr"/>
            <a:r>
              <a:rPr lang="en-US" sz="4800" dirty="0">
                <a:solidFill>
                  <a:srgbClr val="000000"/>
                </a:solidFill>
                <a:latin typeface="Ballpoint"/>
                <a:ea typeface="Ballpoint"/>
                <a:cs typeface="Ballpoint"/>
                <a:sym typeface="Ballpoint"/>
              </a:rPr>
              <a:t>Section 504</a:t>
            </a:r>
          </a:p>
          <a:p>
            <a:pPr algn="ctr"/>
            <a:r>
              <a:rPr lang="en-US" sz="4000" dirty="0" err="1">
                <a:solidFill>
                  <a:srgbClr val="000000"/>
                </a:solidFill>
                <a:latin typeface="Ballpoint"/>
                <a:ea typeface="Ballpoint"/>
                <a:cs typeface="Ballpoint"/>
                <a:sym typeface="Ballpoint"/>
              </a:rPr>
              <a:t>Rehibilitation</a:t>
            </a:r>
            <a:r>
              <a:rPr lang="en-US" sz="4000" dirty="0">
                <a:solidFill>
                  <a:srgbClr val="000000"/>
                </a:solidFill>
                <a:latin typeface="Ballpoint"/>
                <a:ea typeface="Ballpoint"/>
                <a:cs typeface="Ballpoint"/>
                <a:sym typeface="Ballpoint"/>
              </a:rPr>
              <a:t> Act of 1973</a:t>
            </a:r>
          </a:p>
          <a:p>
            <a:pPr algn="ctr"/>
            <a:r>
              <a:rPr lang="en-US" sz="2800" dirty="0">
                <a:solidFill>
                  <a:srgbClr val="000000"/>
                </a:solidFill>
                <a:latin typeface="Ballpoint"/>
                <a:ea typeface="Ballpoint"/>
                <a:cs typeface="Ballpoint"/>
                <a:sym typeface="Ballpoint"/>
              </a:rPr>
              <a:t>Prohibits discrimination on the basis of disability in programs:</a:t>
            </a:r>
          </a:p>
          <a:p>
            <a:pPr algn="ctr"/>
            <a:endParaRPr lang="en-US" sz="2800" dirty="0">
              <a:solidFill>
                <a:srgbClr val="000000"/>
              </a:solidFill>
              <a:latin typeface="Ballpoint"/>
              <a:ea typeface="Ballpoint"/>
              <a:cs typeface="Ballpoint"/>
              <a:sym typeface="Ballpoint"/>
            </a:endParaRPr>
          </a:p>
          <a:p>
            <a:pPr marL="1122670" lvl="1" indent="-561335" algn="l">
              <a:buFont typeface="Arial"/>
              <a:buChar char="•"/>
            </a:pPr>
            <a:r>
              <a:rPr lang="en-US" sz="2800" dirty="0">
                <a:solidFill>
                  <a:srgbClr val="000000"/>
                </a:solidFill>
                <a:latin typeface="Ballpoint"/>
                <a:ea typeface="Ballpoint"/>
                <a:cs typeface="Ballpoint"/>
                <a:sym typeface="Ballpoint"/>
              </a:rPr>
              <a:t>Conducted by federal agencies</a:t>
            </a:r>
          </a:p>
          <a:p>
            <a:pPr algn="l"/>
            <a:endParaRPr lang="en-US" sz="2800" dirty="0">
              <a:solidFill>
                <a:srgbClr val="000000"/>
              </a:solidFill>
              <a:latin typeface="Ballpoint"/>
              <a:ea typeface="Ballpoint"/>
              <a:cs typeface="Ballpoint"/>
              <a:sym typeface="Ballpoint"/>
            </a:endParaRPr>
          </a:p>
          <a:p>
            <a:pPr marL="1122670" lvl="1" indent="-561335" algn="l">
              <a:buFont typeface="Arial"/>
              <a:buChar char="•"/>
            </a:pPr>
            <a:r>
              <a:rPr lang="en-US" sz="2800" dirty="0">
                <a:solidFill>
                  <a:srgbClr val="000000"/>
                </a:solidFill>
                <a:latin typeface="Ballpoint"/>
                <a:ea typeface="Ballpoint"/>
                <a:cs typeface="Ballpoint"/>
                <a:sym typeface="Ballpoint"/>
              </a:rPr>
              <a:t>Receiving federal financial assistance</a:t>
            </a:r>
          </a:p>
        </p:txBody>
      </p:sp>
      <p:sp>
        <p:nvSpPr>
          <p:cNvPr id="18" name="Freeform 3">
            <a:extLst>
              <a:ext uri="{FF2B5EF4-FFF2-40B4-BE49-F238E27FC236}">
                <a16:creationId xmlns:a16="http://schemas.microsoft.com/office/drawing/2014/main" id="{3FA97FD8-46D8-892C-EE2B-C7CB1E2DFEE7}"/>
              </a:ext>
            </a:extLst>
          </p:cNvPr>
          <p:cNvSpPr/>
          <p:nvPr/>
        </p:nvSpPr>
        <p:spPr>
          <a:xfrm rot="5985924">
            <a:off x="787816" y="1770806"/>
            <a:ext cx="7144882" cy="8417057"/>
          </a:xfrm>
          <a:custGeom>
            <a:avLst/>
            <a:gdLst/>
            <a:ahLst/>
            <a:cxnLst/>
            <a:rect l="l" t="t" r="r" b="b"/>
            <a:pathLst>
              <a:path w="10786546" h="13700079">
                <a:moveTo>
                  <a:pt x="0" y="0"/>
                </a:moveTo>
                <a:lnTo>
                  <a:pt x="10786546" y="0"/>
                </a:lnTo>
                <a:lnTo>
                  <a:pt x="10786546" y="13700080"/>
                </a:lnTo>
                <a:lnTo>
                  <a:pt x="0" y="13700080"/>
                </a:lnTo>
                <a:lnTo>
                  <a:pt x="0" y="0"/>
                </a:lnTo>
                <a:close/>
              </a:path>
            </a:pathLst>
          </a:custGeom>
          <a:blipFill>
            <a:blip r:embed="rId7"/>
            <a:stretch>
              <a:fillRect/>
            </a:stretch>
          </a:blipFill>
        </p:spPr>
        <p:txBody>
          <a:bodyPr/>
          <a:lstStyle/>
          <a:p>
            <a:endParaRPr lang="en-US" dirty="0"/>
          </a:p>
        </p:txBody>
      </p:sp>
      <p:sp>
        <p:nvSpPr>
          <p:cNvPr id="19" name="TextBox 18">
            <a:extLst>
              <a:ext uri="{FF2B5EF4-FFF2-40B4-BE49-F238E27FC236}">
                <a16:creationId xmlns:a16="http://schemas.microsoft.com/office/drawing/2014/main" id="{2A823828-B9D7-0F08-8147-2BC9FA58B22E}"/>
              </a:ext>
            </a:extLst>
          </p:cNvPr>
          <p:cNvSpPr txBox="1"/>
          <p:nvPr/>
        </p:nvSpPr>
        <p:spPr>
          <a:xfrm>
            <a:off x="-1307984" y="3069061"/>
            <a:ext cx="11336482" cy="1195199"/>
          </a:xfrm>
          <a:prstGeom prst="rect">
            <a:avLst/>
          </a:prstGeom>
          <a:noFill/>
        </p:spPr>
        <p:txBody>
          <a:bodyPr wrap="square" rtlCol="0">
            <a:spAutoFit/>
          </a:bodyPr>
          <a:lstStyle/>
          <a:p>
            <a:pPr algn="ctr">
              <a:lnSpc>
                <a:spcPts val="10359"/>
              </a:lnSpc>
            </a:pPr>
            <a:r>
              <a:rPr lang="en-US" sz="4000" dirty="0">
                <a:solidFill>
                  <a:srgbClr val="000000"/>
                </a:solidFill>
                <a:latin typeface="Ballpoint"/>
                <a:ea typeface="Ballpoint"/>
                <a:cs typeface="Ballpoint"/>
                <a:sym typeface="Ballpoint"/>
              </a:rPr>
              <a:t>Americans with Disabilities Act of 1990 (ADA)</a:t>
            </a:r>
          </a:p>
        </p:txBody>
      </p:sp>
      <p:sp>
        <p:nvSpPr>
          <p:cNvPr id="20" name="TextBox 19">
            <a:extLst>
              <a:ext uri="{FF2B5EF4-FFF2-40B4-BE49-F238E27FC236}">
                <a16:creationId xmlns:a16="http://schemas.microsoft.com/office/drawing/2014/main" id="{86FE3F9B-7501-68AA-E031-362D78A000E6}"/>
              </a:ext>
            </a:extLst>
          </p:cNvPr>
          <p:cNvSpPr txBox="1"/>
          <p:nvPr/>
        </p:nvSpPr>
        <p:spPr>
          <a:xfrm>
            <a:off x="801921" y="4315285"/>
            <a:ext cx="7145482" cy="4401205"/>
          </a:xfrm>
          <a:prstGeom prst="rect">
            <a:avLst/>
          </a:prstGeom>
          <a:noFill/>
        </p:spPr>
        <p:txBody>
          <a:bodyPr wrap="square" rtlCol="0">
            <a:spAutoFit/>
          </a:bodyPr>
          <a:lstStyle/>
          <a:p>
            <a:pPr algn="l"/>
            <a:r>
              <a:rPr lang="en-US" sz="2800" dirty="0">
                <a:solidFill>
                  <a:srgbClr val="000000"/>
                </a:solidFill>
                <a:latin typeface="Ballpoint"/>
                <a:ea typeface="Ballpoint"/>
                <a:cs typeface="Ballpoint"/>
                <a:sym typeface="Ballpoint"/>
              </a:rPr>
              <a:t>Prohibits discrimination and ensures equal opportunity for person with disabilities</a:t>
            </a:r>
          </a:p>
          <a:p>
            <a:pPr algn="ctr"/>
            <a:endParaRPr lang="en-US" sz="2800" dirty="0">
              <a:solidFill>
                <a:srgbClr val="000000"/>
              </a:solidFill>
              <a:latin typeface="Ballpoint"/>
              <a:ea typeface="Ballpoint"/>
              <a:cs typeface="Ballpoint"/>
              <a:sym typeface="Ballpoint"/>
            </a:endParaRPr>
          </a:p>
          <a:p>
            <a:pPr marL="779081" lvl="1" indent="-389541" algn="l">
              <a:buFont typeface="Arial"/>
              <a:buChar char="•"/>
            </a:pPr>
            <a:r>
              <a:rPr lang="en-US" sz="2800" dirty="0">
                <a:solidFill>
                  <a:srgbClr val="000000"/>
                </a:solidFill>
                <a:latin typeface="Ballpoint"/>
                <a:ea typeface="Ballpoint"/>
                <a:cs typeface="Ballpoint"/>
                <a:sym typeface="Ballpoint"/>
              </a:rPr>
              <a:t>Title II - State and local government services (State Arts </a:t>
            </a:r>
            <a:r>
              <a:rPr lang="en-US" sz="2800" dirty="0" err="1">
                <a:solidFill>
                  <a:srgbClr val="000000"/>
                </a:solidFill>
                <a:latin typeface="Ballpoint"/>
                <a:ea typeface="Ballpoint"/>
                <a:cs typeface="Ballpoint"/>
                <a:sym typeface="Ballpoint"/>
              </a:rPr>
              <a:t>Agengies</a:t>
            </a:r>
            <a:r>
              <a:rPr lang="en-US" sz="2800" dirty="0">
                <a:solidFill>
                  <a:srgbClr val="000000"/>
                </a:solidFill>
                <a:latin typeface="Ballpoint"/>
                <a:ea typeface="Ballpoint"/>
                <a:cs typeface="Ballpoint"/>
                <a:sym typeface="Ballpoint"/>
              </a:rPr>
              <a:t>, Local Arts Agencies</a:t>
            </a:r>
          </a:p>
          <a:p>
            <a:pPr algn="ctr"/>
            <a:endParaRPr lang="en-US" sz="2800" dirty="0">
              <a:solidFill>
                <a:srgbClr val="000000"/>
              </a:solidFill>
              <a:latin typeface="Ballpoint"/>
              <a:ea typeface="Ballpoint"/>
              <a:cs typeface="Ballpoint"/>
              <a:sym typeface="Ballpoint"/>
            </a:endParaRPr>
          </a:p>
          <a:p>
            <a:pPr marL="779081" lvl="1" indent="-389541" algn="l">
              <a:buFont typeface="Arial"/>
              <a:buChar char="•"/>
            </a:pPr>
            <a:r>
              <a:rPr lang="en-US" sz="2800" dirty="0">
                <a:solidFill>
                  <a:srgbClr val="000000"/>
                </a:solidFill>
                <a:latin typeface="Ballpoint"/>
                <a:ea typeface="Ballpoint"/>
                <a:cs typeface="Ballpoint"/>
                <a:sym typeface="Ballpoint"/>
              </a:rPr>
              <a:t>Title III - Places of public accommodations &amp; services, private organizations </a:t>
            </a:r>
            <a:r>
              <a:rPr lang="en-US" sz="2800" dirty="0" err="1">
                <a:solidFill>
                  <a:srgbClr val="000000"/>
                </a:solidFill>
                <a:latin typeface="Ballpoint"/>
                <a:ea typeface="Ballpoint"/>
                <a:cs typeface="Ballpoint"/>
                <a:sym typeface="Ballpoint"/>
              </a:rPr>
              <a:t>commerical</a:t>
            </a:r>
            <a:r>
              <a:rPr lang="en-US" sz="2800" dirty="0">
                <a:solidFill>
                  <a:srgbClr val="000000"/>
                </a:solidFill>
                <a:latin typeface="Ballpoint"/>
                <a:ea typeface="Ballpoint"/>
                <a:cs typeface="Ballpoint"/>
                <a:sym typeface="Ballpoint"/>
              </a:rPr>
              <a:t> facilities, transportation ( e.g., museums, performing arts centers, theatres, galleries, classrooms, outdoor spaces, etc.)</a:t>
            </a:r>
          </a:p>
        </p:txBody>
      </p:sp>
      <p:pic>
        <p:nvPicPr>
          <p:cNvPr id="21" name="Picture 20">
            <a:extLst>
              <a:ext uri="{FF2B5EF4-FFF2-40B4-BE49-F238E27FC236}">
                <a16:creationId xmlns:a16="http://schemas.microsoft.com/office/drawing/2014/main" id="{946A3B01-B4D8-8F0B-EFA2-47BD1D3311FE}"/>
              </a:ext>
            </a:extLst>
          </p:cNvPr>
          <p:cNvPicPr>
            <a:picLocks noChangeAspect="1"/>
          </p:cNvPicPr>
          <p:nvPr/>
        </p:nvPicPr>
        <p:blipFill>
          <a:blip r:embed="rId8"/>
          <a:stretch>
            <a:fillRect/>
          </a:stretch>
        </p:blipFill>
        <p:spPr>
          <a:xfrm>
            <a:off x="14747276" y="6905785"/>
            <a:ext cx="4402715" cy="3600986"/>
          </a:xfrm>
          <a:prstGeom prst="rect">
            <a:avLst/>
          </a:prstGeom>
        </p:spPr>
      </p:pic>
      <p:pic>
        <p:nvPicPr>
          <p:cNvPr id="22" name="Picture 21">
            <a:extLst>
              <a:ext uri="{FF2B5EF4-FFF2-40B4-BE49-F238E27FC236}">
                <a16:creationId xmlns:a16="http://schemas.microsoft.com/office/drawing/2014/main" id="{09089AA8-B112-5646-3321-2415B228AFF8}"/>
              </a:ext>
            </a:extLst>
          </p:cNvPr>
          <p:cNvPicPr>
            <a:picLocks noChangeAspect="1"/>
          </p:cNvPicPr>
          <p:nvPr/>
        </p:nvPicPr>
        <p:blipFill>
          <a:blip r:embed="rId9"/>
          <a:stretch>
            <a:fillRect/>
          </a:stretch>
        </p:blipFill>
        <p:spPr>
          <a:xfrm>
            <a:off x="15370552" y="7230696"/>
            <a:ext cx="2541009" cy="2556811"/>
          </a:xfrm>
          <a:prstGeom prst="rect">
            <a:avLst/>
          </a:prstGeom>
        </p:spPr>
      </p:pic>
      <p:pic>
        <p:nvPicPr>
          <p:cNvPr id="23" name="Picture 22">
            <a:extLst>
              <a:ext uri="{FF2B5EF4-FFF2-40B4-BE49-F238E27FC236}">
                <a16:creationId xmlns:a16="http://schemas.microsoft.com/office/drawing/2014/main" id="{4BFC2738-6C28-7ACA-8299-0D64CE45C6E5}"/>
              </a:ext>
            </a:extLst>
          </p:cNvPr>
          <p:cNvPicPr>
            <a:picLocks noChangeAspect="1"/>
          </p:cNvPicPr>
          <p:nvPr/>
        </p:nvPicPr>
        <p:blipFill>
          <a:blip r:embed="rId10"/>
          <a:stretch>
            <a:fillRect/>
          </a:stretch>
        </p:blipFill>
        <p:spPr>
          <a:xfrm>
            <a:off x="16076123" y="6669690"/>
            <a:ext cx="653295" cy="79710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3075188">
            <a:off x="-2516660" y="9717448"/>
            <a:ext cx="6375907" cy="915812"/>
          </a:xfrm>
          <a:custGeom>
            <a:avLst/>
            <a:gdLst/>
            <a:ahLst/>
            <a:cxnLst/>
            <a:rect l="l" t="t" r="r" b="b"/>
            <a:pathLst>
              <a:path w="6375907" h="915812">
                <a:moveTo>
                  <a:pt x="0" y="0"/>
                </a:moveTo>
                <a:lnTo>
                  <a:pt x="6375907" y="0"/>
                </a:lnTo>
                <a:lnTo>
                  <a:pt x="6375907" y="915812"/>
                </a:lnTo>
                <a:lnTo>
                  <a:pt x="0" y="9158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246654">
            <a:off x="9211070" y="2089080"/>
            <a:ext cx="5253058" cy="8196752"/>
          </a:xfrm>
          <a:custGeom>
            <a:avLst/>
            <a:gdLst/>
            <a:ahLst/>
            <a:cxnLst/>
            <a:rect l="l" t="t" r="r" b="b"/>
            <a:pathLst>
              <a:path w="5253058" h="8196752">
                <a:moveTo>
                  <a:pt x="0" y="0"/>
                </a:moveTo>
                <a:lnTo>
                  <a:pt x="5253058" y="0"/>
                </a:lnTo>
                <a:lnTo>
                  <a:pt x="5253058" y="8196753"/>
                </a:lnTo>
                <a:lnTo>
                  <a:pt x="0" y="8196753"/>
                </a:lnTo>
                <a:lnTo>
                  <a:pt x="0" y="0"/>
                </a:lnTo>
                <a:close/>
              </a:path>
            </a:pathLst>
          </a:custGeom>
          <a:blipFill>
            <a:blip r:embed="rId5"/>
            <a:stretch>
              <a:fillRect/>
            </a:stretch>
          </a:blipFill>
        </p:spPr>
        <p:txBody>
          <a:bodyPr/>
          <a:lstStyle/>
          <a:p>
            <a:endParaRPr lang="en-US" dirty="0"/>
          </a:p>
        </p:txBody>
      </p:sp>
      <p:sp>
        <p:nvSpPr>
          <p:cNvPr id="5" name="Freeform 5"/>
          <p:cNvSpPr/>
          <p:nvPr/>
        </p:nvSpPr>
        <p:spPr>
          <a:xfrm>
            <a:off x="3492746" y="2200735"/>
            <a:ext cx="5182250" cy="8086265"/>
          </a:xfrm>
          <a:custGeom>
            <a:avLst/>
            <a:gdLst/>
            <a:ahLst/>
            <a:cxnLst/>
            <a:rect l="l" t="t" r="r" b="b"/>
            <a:pathLst>
              <a:path w="5182250" h="8086265">
                <a:moveTo>
                  <a:pt x="0" y="0"/>
                </a:moveTo>
                <a:lnTo>
                  <a:pt x="5182250" y="0"/>
                </a:lnTo>
                <a:lnTo>
                  <a:pt x="5182250" y="8086265"/>
                </a:lnTo>
                <a:lnTo>
                  <a:pt x="0" y="8086265"/>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4095856" y="176576"/>
            <a:ext cx="9818142" cy="2222348"/>
          </a:xfrm>
          <a:prstGeom prst="rect">
            <a:avLst/>
          </a:prstGeom>
        </p:spPr>
        <p:txBody>
          <a:bodyPr lIns="0" tIns="0" rIns="0" bIns="0" rtlCol="0" anchor="t">
            <a:spAutoFit/>
          </a:bodyPr>
          <a:lstStyle/>
          <a:p>
            <a:pPr algn="ctr">
              <a:lnSpc>
                <a:spcPts val="7565"/>
              </a:lnSpc>
            </a:pPr>
            <a:r>
              <a:rPr lang="en-US" sz="9699">
                <a:solidFill>
                  <a:srgbClr val="000000"/>
                </a:solidFill>
                <a:latin typeface="Ballpoint"/>
                <a:ea typeface="Ballpoint"/>
                <a:cs typeface="Ballpoint"/>
                <a:sym typeface="Ballpoint"/>
              </a:rPr>
              <a:t>Different Laws</a:t>
            </a:r>
          </a:p>
          <a:p>
            <a:pPr algn="ctr">
              <a:lnSpc>
                <a:spcPts val="7565"/>
              </a:lnSpc>
            </a:pPr>
            <a:r>
              <a:rPr lang="en-US" sz="9699">
                <a:solidFill>
                  <a:srgbClr val="000000"/>
                </a:solidFill>
                <a:latin typeface="Ballpoint"/>
                <a:ea typeface="Ballpoint"/>
                <a:cs typeface="Ballpoint"/>
                <a:sym typeface="Ballpoint"/>
              </a:rPr>
              <a:t>Same Requirements</a:t>
            </a:r>
          </a:p>
        </p:txBody>
      </p:sp>
      <p:sp>
        <p:nvSpPr>
          <p:cNvPr id="7" name="TextBox 7"/>
          <p:cNvSpPr txBox="1"/>
          <p:nvPr/>
        </p:nvSpPr>
        <p:spPr>
          <a:xfrm rot="-115247">
            <a:off x="3635173" y="3369730"/>
            <a:ext cx="4667941" cy="5946464"/>
          </a:xfrm>
          <a:prstGeom prst="rect">
            <a:avLst/>
          </a:prstGeom>
        </p:spPr>
        <p:txBody>
          <a:bodyPr lIns="0" tIns="0" rIns="0" bIns="0" rtlCol="0" anchor="t">
            <a:spAutoFit/>
          </a:bodyPr>
          <a:lstStyle/>
          <a:p>
            <a:pPr marL="734053" lvl="1" indent="-367026" algn="l">
              <a:lnSpc>
                <a:spcPts val="3909"/>
              </a:lnSpc>
              <a:buFont typeface="Arial"/>
              <a:buChar char="•"/>
            </a:pPr>
            <a:r>
              <a:rPr lang="en-US" sz="3399" dirty="0">
                <a:solidFill>
                  <a:srgbClr val="000000"/>
                </a:solidFill>
                <a:latin typeface="Dekko"/>
                <a:ea typeface="Dekko"/>
                <a:cs typeface="Dekko"/>
                <a:sym typeface="Dekko"/>
              </a:rPr>
              <a:t>Non-discrimination and equal opportunity and the provision of any reasonable modifications, auxiliary aids or services, necessary to achieve it, such as sign language interpretation, audio description, etc.  </a:t>
            </a:r>
          </a:p>
          <a:p>
            <a:pPr algn="l">
              <a:lnSpc>
                <a:spcPts val="3909"/>
              </a:lnSpc>
            </a:pPr>
            <a:endParaRPr lang="en-US" sz="3399" dirty="0">
              <a:solidFill>
                <a:srgbClr val="000000"/>
              </a:solidFill>
              <a:latin typeface="Dekko"/>
              <a:ea typeface="Dekko"/>
              <a:cs typeface="Dekko"/>
              <a:sym typeface="Dekko"/>
            </a:endParaRPr>
          </a:p>
        </p:txBody>
      </p:sp>
      <p:sp>
        <p:nvSpPr>
          <p:cNvPr id="8" name="TextBox 8"/>
          <p:cNvSpPr txBox="1"/>
          <p:nvPr/>
        </p:nvSpPr>
        <p:spPr>
          <a:xfrm rot="126361">
            <a:off x="9380772" y="3107273"/>
            <a:ext cx="4913655" cy="4514056"/>
          </a:xfrm>
          <a:prstGeom prst="rect">
            <a:avLst/>
          </a:prstGeom>
        </p:spPr>
        <p:txBody>
          <a:bodyPr lIns="0" tIns="0" rIns="0" bIns="0" rtlCol="0" anchor="t">
            <a:spAutoFit/>
          </a:bodyPr>
          <a:lstStyle/>
          <a:p>
            <a:pPr marL="673158" lvl="1" indent="-336579">
              <a:lnSpc>
                <a:spcPts val="4365"/>
              </a:lnSpc>
              <a:buFont typeface="Arial"/>
              <a:buChar char="•"/>
            </a:pPr>
            <a:r>
              <a:rPr lang="en-US" sz="3117" dirty="0">
                <a:solidFill>
                  <a:srgbClr val="000000"/>
                </a:solidFill>
                <a:latin typeface="Dekko"/>
                <a:ea typeface="Dekko"/>
                <a:cs typeface="Dekko"/>
                <a:sym typeface="Dekko"/>
              </a:rPr>
              <a:t>Architectural Access to entrances, restrooms, parking, ticket counters, etc.</a:t>
            </a:r>
          </a:p>
          <a:p>
            <a:pPr algn="ctr">
              <a:lnSpc>
                <a:spcPts val="4365"/>
              </a:lnSpc>
            </a:pPr>
            <a:endParaRPr lang="en-US" sz="3117" dirty="0">
              <a:solidFill>
                <a:srgbClr val="000000"/>
              </a:solidFill>
              <a:latin typeface="Dekko"/>
              <a:ea typeface="Dekko"/>
              <a:cs typeface="Dekko"/>
              <a:sym typeface="Dekko"/>
            </a:endParaRPr>
          </a:p>
          <a:p>
            <a:pPr marL="673158" lvl="1" indent="-336579">
              <a:lnSpc>
                <a:spcPts val="4365"/>
              </a:lnSpc>
              <a:buFont typeface="Arial"/>
              <a:buChar char="•"/>
            </a:pPr>
            <a:r>
              <a:rPr lang="en-US" sz="3117" dirty="0">
                <a:solidFill>
                  <a:srgbClr val="000000"/>
                </a:solidFill>
                <a:latin typeface="Dekko"/>
                <a:ea typeface="Dekko"/>
                <a:cs typeface="Dekko"/>
                <a:sym typeface="Dekko"/>
              </a:rPr>
              <a:t>Equal Access to employment, programs, activities, goods &amp; services</a:t>
            </a:r>
          </a:p>
        </p:txBody>
      </p:sp>
      <p:sp>
        <p:nvSpPr>
          <p:cNvPr id="9" name="Freeform 9"/>
          <p:cNvSpPr/>
          <p:nvPr/>
        </p:nvSpPr>
        <p:spPr>
          <a:xfrm rot="-3032214" flipH="1">
            <a:off x="1220306" y="5187047"/>
            <a:ext cx="1705687" cy="3374560"/>
          </a:xfrm>
          <a:custGeom>
            <a:avLst/>
            <a:gdLst/>
            <a:ahLst/>
            <a:cxnLst/>
            <a:rect l="l" t="t" r="r" b="b"/>
            <a:pathLst>
              <a:path w="1705687" h="3374560">
                <a:moveTo>
                  <a:pt x="1705686" y="0"/>
                </a:moveTo>
                <a:lnTo>
                  <a:pt x="0" y="0"/>
                </a:lnTo>
                <a:lnTo>
                  <a:pt x="0" y="3374560"/>
                </a:lnTo>
                <a:lnTo>
                  <a:pt x="1705686" y="3374560"/>
                </a:lnTo>
                <a:lnTo>
                  <a:pt x="170568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rot="3677442" flipH="1">
            <a:off x="14966263" y="-309321"/>
            <a:ext cx="2920486" cy="4550332"/>
          </a:xfrm>
          <a:custGeom>
            <a:avLst/>
            <a:gdLst/>
            <a:ahLst/>
            <a:cxnLst/>
            <a:rect l="l" t="t" r="r" b="b"/>
            <a:pathLst>
              <a:path w="2920486" h="4550332">
                <a:moveTo>
                  <a:pt x="2920486" y="0"/>
                </a:moveTo>
                <a:lnTo>
                  <a:pt x="0" y="0"/>
                </a:lnTo>
                <a:lnTo>
                  <a:pt x="0" y="4550332"/>
                </a:lnTo>
                <a:lnTo>
                  <a:pt x="2920486" y="4550332"/>
                </a:lnTo>
                <a:lnTo>
                  <a:pt x="292048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a:off x="1028700" y="1626207"/>
            <a:ext cx="15267535" cy="7691021"/>
          </a:xfrm>
          <a:custGeom>
            <a:avLst/>
            <a:gdLst/>
            <a:ahLst/>
            <a:cxnLst/>
            <a:rect l="l" t="t" r="r" b="b"/>
            <a:pathLst>
              <a:path w="15267535" h="7691021">
                <a:moveTo>
                  <a:pt x="0" y="0"/>
                </a:moveTo>
                <a:lnTo>
                  <a:pt x="15267535" y="0"/>
                </a:lnTo>
                <a:lnTo>
                  <a:pt x="15267535" y="7691021"/>
                </a:lnTo>
                <a:lnTo>
                  <a:pt x="0" y="76910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151058">
            <a:off x="-839906" y="9138679"/>
            <a:ext cx="6375907" cy="915812"/>
          </a:xfrm>
          <a:custGeom>
            <a:avLst/>
            <a:gdLst/>
            <a:ahLst/>
            <a:cxnLst/>
            <a:rect l="l" t="t" r="r" b="b"/>
            <a:pathLst>
              <a:path w="6375907" h="915812">
                <a:moveTo>
                  <a:pt x="0" y="0"/>
                </a:moveTo>
                <a:lnTo>
                  <a:pt x="6375908" y="0"/>
                </a:lnTo>
                <a:lnTo>
                  <a:pt x="6375908" y="915812"/>
                </a:lnTo>
                <a:lnTo>
                  <a:pt x="0" y="915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2475977" y="2387805"/>
            <a:ext cx="12372980" cy="5904732"/>
          </a:xfrm>
          <a:prstGeom prst="rect">
            <a:avLst/>
          </a:prstGeom>
        </p:spPr>
        <p:txBody>
          <a:bodyPr lIns="0" tIns="0" rIns="0" bIns="0" rtlCol="0" anchor="t">
            <a:spAutoFit/>
          </a:bodyPr>
          <a:lstStyle/>
          <a:p>
            <a:pPr algn="ctr">
              <a:lnSpc>
                <a:spcPts val="4264"/>
              </a:lnSpc>
              <a:spcBef>
                <a:spcPct val="0"/>
              </a:spcBef>
            </a:pPr>
            <a:endParaRPr/>
          </a:p>
          <a:p>
            <a:pPr algn="ctr">
              <a:lnSpc>
                <a:spcPts val="4264"/>
              </a:lnSpc>
              <a:spcBef>
                <a:spcPct val="0"/>
              </a:spcBef>
            </a:pPr>
            <a:r>
              <a:rPr lang="en-US" sz="3045">
                <a:solidFill>
                  <a:srgbClr val="000000"/>
                </a:solidFill>
                <a:latin typeface="Ballpoint"/>
                <a:ea typeface="Ballpoint"/>
                <a:cs typeface="Ballpoint"/>
                <a:sym typeface="Ballpoint"/>
              </a:rPr>
              <a:t>Grantee must comply with all state laws applicable to the grants program and to those federal laws and guidelines required by the National Endowment of the Arts including the Drug-Free Workplace Act of 1988, the Americans with Disabilities Act of 1990, and Section 504 of the Rehabilitation Act of 1973. Grantees must also comply with administrative requirements of the state and any additional requirements by the National Endowment for the Arts including those promulgated by the Office of Management and Budget (OMB): OMB Circular A-102 if the grantee is an agency of state or local government or OMB Circulars A-110 or A-133 if the grantee organization is a non-profit organization or university. Grantee is prohibited from engaging in political activity. No funds provided by a Louisiana Project Grant shall be used for any partisan political activity, or to further the election or defeat of any candidate for public office.</a:t>
            </a:r>
          </a:p>
        </p:txBody>
      </p:sp>
      <p:sp>
        <p:nvSpPr>
          <p:cNvPr id="6" name="TextBox 6"/>
          <p:cNvSpPr txBox="1"/>
          <p:nvPr/>
        </p:nvSpPr>
        <p:spPr>
          <a:xfrm>
            <a:off x="486227" y="57136"/>
            <a:ext cx="16773073" cy="1323993"/>
          </a:xfrm>
          <a:prstGeom prst="rect">
            <a:avLst/>
          </a:prstGeom>
        </p:spPr>
        <p:txBody>
          <a:bodyPr lIns="0" tIns="0" rIns="0" bIns="0" rtlCol="0" anchor="t">
            <a:spAutoFit/>
          </a:bodyPr>
          <a:lstStyle/>
          <a:p>
            <a:pPr algn="ctr">
              <a:lnSpc>
                <a:spcPts val="9240"/>
              </a:lnSpc>
            </a:pPr>
            <a:r>
              <a:rPr lang="en-US" sz="7700">
                <a:solidFill>
                  <a:srgbClr val="000000"/>
                </a:solidFill>
                <a:latin typeface="Ballpoint"/>
                <a:ea typeface="Ballpoint"/>
                <a:cs typeface="Ballpoint"/>
                <a:sym typeface="Ballpoint"/>
              </a:rPr>
              <a:t>Regulations - what you sign to in your grant agreement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3281292">
            <a:off x="-2056223" y="139595"/>
            <a:ext cx="6375907" cy="915812"/>
          </a:xfrm>
          <a:custGeom>
            <a:avLst/>
            <a:gdLst/>
            <a:ahLst/>
            <a:cxnLst/>
            <a:rect l="l" t="t" r="r" b="b"/>
            <a:pathLst>
              <a:path w="6375907" h="915812">
                <a:moveTo>
                  <a:pt x="0" y="0"/>
                </a:moveTo>
                <a:lnTo>
                  <a:pt x="6375907" y="0"/>
                </a:lnTo>
                <a:lnTo>
                  <a:pt x="6375907" y="915812"/>
                </a:lnTo>
                <a:lnTo>
                  <a:pt x="0" y="9158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7105815" flipH="1" flipV="1">
            <a:off x="14774281" y="939899"/>
            <a:ext cx="6375907" cy="915812"/>
          </a:xfrm>
          <a:custGeom>
            <a:avLst/>
            <a:gdLst/>
            <a:ahLst/>
            <a:cxnLst/>
            <a:rect l="l" t="t" r="r" b="b"/>
            <a:pathLst>
              <a:path w="6375907" h="915812">
                <a:moveTo>
                  <a:pt x="6375907" y="915812"/>
                </a:moveTo>
                <a:lnTo>
                  <a:pt x="0" y="915812"/>
                </a:lnTo>
                <a:lnTo>
                  <a:pt x="0" y="0"/>
                </a:lnTo>
                <a:lnTo>
                  <a:pt x="6375907" y="0"/>
                </a:lnTo>
                <a:lnTo>
                  <a:pt x="6375907" y="91581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735273" y="365282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 name="Group 6"/>
          <p:cNvGrpSpPr/>
          <p:nvPr/>
        </p:nvGrpSpPr>
        <p:grpSpPr>
          <a:xfrm>
            <a:off x="1131730" y="426658"/>
            <a:ext cx="5832993" cy="4793875"/>
            <a:chOff x="0" y="0"/>
            <a:chExt cx="7777324" cy="6391833"/>
          </a:xfrm>
        </p:grpSpPr>
        <p:sp>
          <p:nvSpPr>
            <p:cNvPr id="7" name="TextBox 7"/>
            <p:cNvSpPr txBox="1"/>
            <p:nvPr/>
          </p:nvSpPr>
          <p:spPr>
            <a:xfrm>
              <a:off x="0" y="-361950"/>
              <a:ext cx="7777324" cy="4159322"/>
            </a:xfrm>
            <a:prstGeom prst="rect">
              <a:avLst/>
            </a:prstGeom>
          </p:spPr>
          <p:txBody>
            <a:bodyPr lIns="0" tIns="0" rIns="0" bIns="0" rtlCol="0" anchor="t">
              <a:spAutoFit/>
            </a:bodyPr>
            <a:lstStyle/>
            <a:p>
              <a:pPr algn="ctr">
                <a:lnSpc>
                  <a:spcPts val="22436"/>
                </a:lnSpc>
              </a:pPr>
              <a:r>
                <a:rPr lang="en-US" sz="18697">
                  <a:solidFill>
                    <a:srgbClr val="000000"/>
                  </a:solidFill>
                  <a:latin typeface="Ballpoint"/>
                  <a:ea typeface="Ballpoint"/>
                  <a:cs typeface="Ballpoint"/>
                  <a:sym typeface="Ballpoint"/>
                </a:rPr>
                <a:t>Purpose</a:t>
              </a:r>
            </a:p>
          </p:txBody>
        </p:sp>
        <p:sp>
          <p:nvSpPr>
            <p:cNvPr id="8" name="TextBox 8"/>
            <p:cNvSpPr txBox="1"/>
            <p:nvPr/>
          </p:nvSpPr>
          <p:spPr>
            <a:xfrm>
              <a:off x="0" y="3902147"/>
              <a:ext cx="7777324" cy="2489686"/>
            </a:xfrm>
            <a:prstGeom prst="rect">
              <a:avLst/>
            </a:prstGeom>
          </p:spPr>
          <p:txBody>
            <a:bodyPr lIns="0" tIns="0" rIns="0" bIns="0" rtlCol="0" anchor="t">
              <a:spAutoFit/>
            </a:bodyPr>
            <a:lstStyle/>
            <a:p>
              <a:pPr algn="l">
                <a:lnSpc>
                  <a:spcPts val="14418"/>
                </a:lnSpc>
                <a:spcBef>
                  <a:spcPct val="0"/>
                </a:spcBef>
              </a:pPr>
              <a:endParaRPr/>
            </a:p>
          </p:txBody>
        </p:sp>
      </p:grpSp>
      <p:sp>
        <p:nvSpPr>
          <p:cNvPr id="9" name="Freeform 9"/>
          <p:cNvSpPr/>
          <p:nvPr/>
        </p:nvSpPr>
        <p:spPr>
          <a:xfrm>
            <a:off x="7916121" y="1397805"/>
            <a:ext cx="9599404" cy="8432745"/>
          </a:xfrm>
          <a:custGeom>
            <a:avLst/>
            <a:gdLst/>
            <a:ahLst/>
            <a:cxnLst/>
            <a:rect l="l" t="t" r="r" b="b"/>
            <a:pathLst>
              <a:path w="9599404" h="8432745">
                <a:moveTo>
                  <a:pt x="0" y="0"/>
                </a:moveTo>
                <a:lnTo>
                  <a:pt x="9599405" y="0"/>
                </a:lnTo>
                <a:lnTo>
                  <a:pt x="9599405" y="8432745"/>
                </a:lnTo>
                <a:lnTo>
                  <a:pt x="0" y="8432745"/>
                </a:lnTo>
                <a:lnTo>
                  <a:pt x="0" y="0"/>
                </a:lnTo>
                <a:close/>
              </a:path>
            </a:pathLst>
          </a:custGeom>
          <a:blipFill>
            <a:blip r:embed="rId7"/>
            <a:stretch>
              <a:fillRect t="-5849" b="-8127"/>
            </a:stretch>
          </a:blipFill>
        </p:spPr>
        <p:txBody>
          <a:bodyPr/>
          <a:lstStyle/>
          <a:p>
            <a:endParaRPr lang="en-US"/>
          </a:p>
        </p:txBody>
      </p:sp>
      <p:sp>
        <p:nvSpPr>
          <p:cNvPr id="10" name="TextBox 10"/>
          <p:cNvSpPr txBox="1"/>
          <p:nvPr/>
        </p:nvSpPr>
        <p:spPr>
          <a:xfrm>
            <a:off x="9787197" y="2814576"/>
            <a:ext cx="6606402" cy="837984"/>
          </a:xfrm>
          <a:prstGeom prst="rect">
            <a:avLst/>
          </a:prstGeom>
        </p:spPr>
        <p:txBody>
          <a:bodyPr lIns="0" tIns="0" rIns="0" bIns="0" rtlCol="0" anchor="t">
            <a:spAutoFit/>
          </a:bodyPr>
          <a:lstStyle/>
          <a:p>
            <a:pPr algn="l">
              <a:lnSpc>
                <a:spcPts val="5775"/>
              </a:lnSpc>
            </a:pPr>
            <a:r>
              <a:rPr lang="en-US" sz="4936">
                <a:solidFill>
                  <a:srgbClr val="000000"/>
                </a:solidFill>
                <a:latin typeface="Ballpoint"/>
                <a:ea typeface="Ballpoint"/>
                <a:cs typeface="Ballpoint"/>
                <a:sym typeface="Ballpoint"/>
              </a:rPr>
              <a:t>Federal and State Compliance</a:t>
            </a:r>
          </a:p>
        </p:txBody>
      </p:sp>
      <p:sp>
        <p:nvSpPr>
          <p:cNvPr id="11" name="TextBox 11"/>
          <p:cNvSpPr txBox="1"/>
          <p:nvPr/>
        </p:nvSpPr>
        <p:spPr>
          <a:xfrm>
            <a:off x="9787197" y="3686021"/>
            <a:ext cx="6606402" cy="662973"/>
          </a:xfrm>
          <a:prstGeom prst="rect">
            <a:avLst/>
          </a:prstGeom>
        </p:spPr>
        <p:txBody>
          <a:bodyPr lIns="0" tIns="0" rIns="0" bIns="0" rtlCol="0" anchor="t">
            <a:spAutoFit/>
          </a:bodyPr>
          <a:lstStyle/>
          <a:p>
            <a:pPr algn="l">
              <a:lnSpc>
                <a:spcPts val="4681"/>
              </a:lnSpc>
            </a:pPr>
            <a:endParaRPr/>
          </a:p>
        </p:txBody>
      </p:sp>
      <p:sp>
        <p:nvSpPr>
          <p:cNvPr id="12" name="TextBox 12"/>
          <p:cNvSpPr txBox="1"/>
          <p:nvPr/>
        </p:nvSpPr>
        <p:spPr>
          <a:xfrm>
            <a:off x="8472398" y="2760303"/>
            <a:ext cx="924301" cy="839346"/>
          </a:xfrm>
          <a:prstGeom prst="rect">
            <a:avLst/>
          </a:prstGeom>
        </p:spPr>
        <p:txBody>
          <a:bodyPr lIns="0" tIns="0" rIns="0" bIns="0" rtlCol="0" anchor="t">
            <a:spAutoFit/>
          </a:bodyPr>
          <a:lstStyle/>
          <a:p>
            <a:pPr algn="l">
              <a:lnSpc>
                <a:spcPts val="6193"/>
              </a:lnSpc>
            </a:pPr>
            <a:r>
              <a:rPr lang="en-US" sz="5293" b="1" spc="5">
                <a:solidFill>
                  <a:srgbClr val="C5192D"/>
                </a:solidFill>
                <a:latin typeface="Telegraf Bold"/>
                <a:ea typeface="Telegraf Bold"/>
                <a:cs typeface="Telegraf Bold"/>
                <a:sym typeface="Telegraf Bold"/>
              </a:rPr>
              <a:t>01</a:t>
            </a:r>
          </a:p>
        </p:txBody>
      </p:sp>
      <p:sp>
        <p:nvSpPr>
          <p:cNvPr id="13" name="TextBox 13"/>
          <p:cNvSpPr txBox="1"/>
          <p:nvPr/>
        </p:nvSpPr>
        <p:spPr>
          <a:xfrm>
            <a:off x="9787197" y="4396563"/>
            <a:ext cx="6606402" cy="838311"/>
          </a:xfrm>
          <a:prstGeom prst="rect">
            <a:avLst/>
          </a:prstGeom>
        </p:spPr>
        <p:txBody>
          <a:bodyPr lIns="0" tIns="0" rIns="0" bIns="0" rtlCol="0" anchor="t">
            <a:spAutoFit/>
          </a:bodyPr>
          <a:lstStyle/>
          <a:p>
            <a:pPr marL="0" lvl="0" indent="0" algn="l">
              <a:lnSpc>
                <a:spcPts val="5892"/>
              </a:lnSpc>
            </a:pPr>
            <a:r>
              <a:rPr lang="en-US" sz="5036">
                <a:solidFill>
                  <a:srgbClr val="000000"/>
                </a:solidFill>
                <a:latin typeface="Ballpoint"/>
                <a:ea typeface="Ballpoint"/>
                <a:cs typeface="Ballpoint"/>
                <a:sym typeface="Ballpoint"/>
              </a:rPr>
              <a:t>Prioritize Accessibility</a:t>
            </a:r>
          </a:p>
        </p:txBody>
      </p:sp>
      <p:sp>
        <p:nvSpPr>
          <p:cNvPr id="14" name="TextBox 14"/>
          <p:cNvSpPr txBox="1"/>
          <p:nvPr/>
        </p:nvSpPr>
        <p:spPr>
          <a:xfrm>
            <a:off x="9787197" y="4571968"/>
            <a:ext cx="6606402" cy="662973"/>
          </a:xfrm>
          <a:prstGeom prst="rect">
            <a:avLst/>
          </a:prstGeom>
        </p:spPr>
        <p:txBody>
          <a:bodyPr lIns="0" tIns="0" rIns="0" bIns="0" rtlCol="0" anchor="t">
            <a:spAutoFit/>
          </a:bodyPr>
          <a:lstStyle/>
          <a:p>
            <a:pPr algn="l">
              <a:lnSpc>
                <a:spcPts val="4681"/>
              </a:lnSpc>
            </a:pPr>
            <a:endParaRPr/>
          </a:p>
        </p:txBody>
      </p:sp>
      <p:sp>
        <p:nvSpPr>
          <p:cNvPr id="15" name="TextBox 15"/>
          <p:cNvSpPr txBox="1"/>
          <p:nvPr/>
        </p:nvSpPr>
        <p:spPr>
          <a:xfrm>
            <a:off x="8347838" y="4381187"/>
            <a:ext cx="1173421" cy="839346"/>
          </a:xfrm>
          <a:prstGeom prst="rect">
            <a:avLst/>
          </a:prstGeom>
        </p:spPr>
        <p:txBody>
          <a:bodyPr lIns="0" tIns="0" rIns="0" bIns="0" rtlCol="0" anchor="t">
            <a:spAutoFit/>
          </a:bodyPr>
          <a:lstStyle/>
          <a:p>
            <a:pPr algn="l">
              <a:lnSpc>
                <a:spcPts val="6193"/>
              </a:lnSpc>
            </a:pPr>
            <a:r>
              <a:rPr lang="en-US" sz="5293" b="1" spc="5">
                <a:solidFill>
                  <a:srgbClr val="00689D"/>
                </a:solidFill>
                <a:latin typeface="Telegraf Bold"/>
                <a:ea typeface="Telegraf Bold"/>
                <a:cs typeface="Telegraf Bold"/>
                <a:sym typeface="Telegraf Bold"/>
              </a:rPr>
              <a:t>02</a:t>
            </a:r>
          </a:p>
        </p:txBody>
      </p:sp>
      <p:sp>
        <p:nvSpPr>
          <p:cNvPr id="16" name="TextBox 16"/>
          <p:cNvSpPr txBox="1"/>
          <p:nvPr/>
        </p:nvSpPr>
        <p:spPr>
          <a:xfrm>
            <a:off x="9787197" y="5851162"/>
            <a:ext cx="6606402" cy="2304888"/>
          </a:xfrm>
          <a:prstGeom prst="rect">
            <a:avLst/>
          </a:prstGeom>
        </p:spPr>
        <p:txBody>
          <a:bodyPr lIns="0" tIns="0" rIns="0" bIns="0" rtlCol="0" anchor="t">
            <a:spAutoFit/>
          </a:bodyPr>
          <a:lstStyle/>
          <a:p>
            <a:pPr marL="0" lvl="0" indent="0" algn="l">
              <a:lnSpc>
                <a:spcPts val="5775"/>
              </a:lnSpc>
            </a:pPr>
            <a:r>
              <a:rPr lang="en-US" sz="4936">
                <a:solidFill>
                  <a:srgbClr val="000000"/>
                </a:solidFill>
                <a:latin typeface="Ballpoint"/>
                <a:ea typeface="Ballpoint"/>
                <a:cs typeface="Ballpoint"/>
                <a:sym typeface="Ballpoint"/>
              </a:rPr>
              <a:t>Help LDOA identify gaps in accessibility provisions in order to provide technical assistance</a:t>
            </a:r>
          </a:p>
        </p:txBody>
      </p:sp>
      <p:sp>
        <p:nvSpPr>
          <p:cNvPr id="17" name="TextBox 17"/>
          <p:cNvSpPr txBox="1"/>
          <p:nvPr/>
        </p:nvSpPr>
        <p:spPr>
          <a:xfrm>
            <a:off x="9787197" y="6740168"/>
            <a:ext cx="6606402" cy="555450"/>
          </a:xfrm>
          <a:prstGeom prst="rect">
            <a:avLst/>
          </a:prstGeom>
        </p:spPr>
        <p:txBody>
          <a:bodyPr lIns="0" tIns="0" rIns="0" bIns="0" rtlCol="0" anchor="t">
            <a:spAutoFit/>
          </a:bodyPr>
          <a:lstStyle/>
          <a:p>
            <a:pPr algn="l">
              <a:lnSpc>
                <a:spcPts val="3863"/>
              </a:lnSpc>
            </a:pPr>
            <a:endParaRPr/>
          </a:p>
        </p:txBody>
      </p:sp>
      <p:sp>
        <p:nvSpPr>
          <p:cNvPr id="18" name="TextBox 18"/>
          <p:cNvSpPr txBox="1"/>
          <p:nvPr/>
        </p:nvSpPr>
        <p:spPr>
          <a:xfrm>
            <a:off x="8378520" y="5924233"/>
            <a:ext cx="1018179" cy="839346"/>
          </a:xfrm>
          <a:prstGeom prst="rect">
            <a:avLst/>
          </a:prstGeom>
        </p:spPr>
        <p:txBody>
          <a:bodyPr lIns="0" tIns="0" rIns="0" bIns="0" rtlCol="0" anchor="t">
            <a:spAutoFit/>
          </a:bodyPr>
          <a:lstStyle/>
          <a:p>
            <a:pPr algn="l">
              <a:lnSpc>
                <a:spcPts val="6193"/>
              </a:lnSpc>
            </a:pPr>
            <a:r>
              <a:rPr lang="en-US" sz="5293" b="1" spc="5">
                <a:solidFill>
                  <a:srgbClr val="F0B310"/>
                </a:solidFill>
                <a:latin typeface="Telegraf Bold"/>
                <a:ea typeface="Telegraf Bold"/>
                <a:cs typeface="Telegraf Bold"/>
                <a:sym typeface="Telegraf Bold"/>
              </a:rPr>
              <a:t>03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6117340">
            <a:off x="1049625" y="-726692"/>
            <a:ext cx="877980" cy="2857332"/>
          </a:xfrm>
          <a:custGeom>
            <a:avLst/>
            <a:gdLst/>
            <a:ahLst/>
            <a:cxnLst/>
            <a:rect l="l" t="t" r="r" b="b"/>
            <a:pathLst>
              <a:path w="877980" h="2857332">
                <a:moveTo>
                  <a:pt x="0" y="0"/>
                </a:moveTo>
                <a:lnTo>
                  <a:pt x="877980" y="0"/>
                </a:lnTo>
                <a:lnTo>
                  <a:pt x="877980" y="2857332"/>
                </a:lnTo>
                <a:lnTo>
                  <a:pt x="0" y="28573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7417146">
            <a:off x="17375303" y="-439693"/>
            <a:ext cx="701606" cy="2283334"/>
          </a:xfrm>
          <a:custGeom>
            <a:avLst/>
            <a:gdLst/>
            <a:ahLst/>
            <a:cxnLst/>
            <a:rect l="l" t="t" r="r" b="b"/>
            <a:pathLst>
              <a:path w="701606" h="2283334">
                <a:moveTo>
                  <a:pt x="0" y="0"/>
                </a:moveTo>
                <a:lnTo>
                  <a:pt x="701606" y="0"/>
                </a:lnTo>
                <a:lnTo>
                  <a:pt x="701606" y="2283334"/>
                </a:lnTo>
                <a:lnTo>
                  <a:pt x="0" y="22833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151058">
            <a:off x="-839906" y="9138679"/>
            <a:ext cx="6375907" cy="915812"/>
          </a:xfrm>
          <a:custGeom>
            <a:avLst/>
            <a:gdLst/>
            <a:ahLst/>
            <a:cxnLst/>
            <a:rect l="l" t="t" r="r" b="b"/>
            <a:pathLst>
              <a:path w="6375907" h="915812">
                <a:moveTo>
                  <a:pt x="0" y="0"/>
                </a:moveTo>
                <a:lnTo>
                  <a:pt x="6375908" y="0"/>
                </a:lnTo>
                <a:lnTo>
                  <a:pt x="6375908" y="915812"/>
                </a:lnTo>
                <a:lnTo>
                  <a:pt x="0" y="915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l="-1722" r="-1722"/>
            </a:stretch>
          </a:blipFill>
        </p:spPr>
        <p:txBody>
          <a:bodyPr/>
          <a:lstStyle/>
          <a:p>
            <a:endParaRPr lang="en-US"/>
          </a:p>
        </p:txBody>
      </p:sp>
      <p:pic>
        <p:nvPicPr>
          <p:cNvPr id="7" name="Picture 6">
            <a:extLst>
              <a:ext uri="{FF2B5EF4-FFF2-40B4-BE49-F238E27FC236}">
                <a16:creationId xmlns:a16="http://schemas.microsoft.com/office/drawing/2014/main" id="{E1CDAD2A-B380-7497-420C-E05CFEB01C61}"/>
              </a:ext>
            </a:extLst>
          </p:cNvPr>
          <p:cNvPicPr>
            <a:picLocks noChangeAspect="1"/>
          </p:cNvPicPr>
          <p:nvPr/>
        </p:nvPicPr>
        <p:blipFill>
          <a:blip r:embed="rId8"/>
          <a:stretch>
            <a:fillRect/>
          </a:stretch>
        </p:blipFill>
        <p:spPr>
          <a:xfrm>
            <a:off x="8821369" y="-227229"/>
            <a:ext cx="5075721" cy="5098155"/>
          </a:xfrm>
          <a:prstGeom prst="rect">
            <a:avLst/>
          </a:prstGeom>
        </p:spPr>
      </p:pic>
      <p:sp>
        <p:nvSpPr>
          <p:cNvPr id="9" name="TextBox 8">
            <a:extLst>
              <a:ext uri="{FF2B5EF4-FFF2-40B4-BE49-F238E27FC236}">
                <a16:creationId xmlns:a16="http://schemas.microsoft.com/office/drawing/2014/main" id="{76C18577-7763-0513-D68C-190F4B2DBCA6}"/>
              </a:ext>
            </a:extLst>
          </p:cNvPr>
          <p:cNvSpPr txBox="1"/>
          <p:nvPr/>
        </p:nvSpPr>
        <p:spPr>
          <a:xfrm>
            <a:off x="4065105" y="647700"/>
            <a:ext cx="14805938" cy="2110834"/>
          </a:xfrm>
          <a:prstGeom prst="rect">
            <a:avLst/>
          </a:prstGeom>
          <a:noFill/>
        </p:spPr>
        <p:txBody>
          <a:bodyPr wrap="square">
            <a:spAutoFit/>
          </a:bodyPr>
          <a:lstStyle/>
          <a:p>
            <a:pPr algn="ctr">
              <a:lnSpc>
                <a:spcPts val="11900"/>
              </a:lnSpc>
            </a:pPr>
            <a:r>
              <a:rPr lang="en-US" sz="3200" dirty="0">
                <a:solidFill>
                  <a:srgbClr val="000000"/>
                </a:solidFill>
                <a:latin typeface="Ballpoint"/>
                <a:ea typeface="Ballpoint"/>
                <a:cs typeface="Ballpoint"/>
                <a:sym typeface="Ballpoint"/>
              </a:rPr>
              <a:t>Where can I find </a:t>
            </a:r>
          </a:p>
          <a:p>
            <a:pPr algn="ctr"/>
            <a:r>
              <a:rPr lang="en-US" sz="3200" dirty="0">
                <a:solidFill>
                  <a:srgbClr val="000000"/>
                </a:solidFill>
                <a:latin typeface="Ballpoint"/>
                <a:ea typeface="Ballpoint"/>
                <a:cs typeface="Ballpoint"/>
                <a:sym typeface="Ballpoint"/>
              </a:rPr>
              <a:t>accessibility resources?</a:t>
            </a:r>
          </a:p>
        </p:txBody>
      </p:sp>
      <p:pic>
        <p:nvPicPr>
          <p:cNvPr id="10" name="Picture 9">
            <a:extLst>
              <a:ext uri="{FF2B5EF4-FFF2-40B4-BE49-F238E27FC236}">
                <a16:creationId xmlns:a16="http://schemas.microsoft.com/office/drawing/2014/main" id="{241DEDA3-BA9E-C86C-5D60-DA6F3348B900}"/>
              </a:ext>
            </a:extLst>
          </p:cNvPr>
          <p:cNvPicPr>
            <a:picLocks noChangeAspect="1"/>
          </p:cNvPicPr>
          <p:nvPr/>
        </p:nvPicPr>
        <p:blipFill>
          <a:blip r:embed="rId9"/>
          <a:stretch>
            <a:fillRect/>
          </a:stretch>
        </p:blipFill>
        <p:spPr>
          <a:xfrm flipV="1">
            <a:off x="9296400" y="1152296"/>
            <a:ext cx="847404" cy="947821"/>
          </a:xfrm>
          <a:prstGeom prst="rect">
            <a:avLst/>
          </a:prstGeom>
        </p:spPr>
      </p:pic>
      <p:pic>
        <p:nvPicPr>
          <p:cNvPr id="11" name="Picture 10">
            <a:extLst>
              <a:ext uri="{FF2B5EF4-FFF2-40B4-BE49-F238E27FC236}">
                <a16:creationId xmlns:a16="http://schemas.microsoft.com/office/drawing/2014/main" id="{722697E6-FCAC-AA9C-364B-C5EA75199B72}"/>
              </a:ext>
            </a:extLst>
          </p:cNvPr>
          <p:cNvPicPr>
            <a:picLocks noChangeAspect="1"/>
          </p:cNvPicPr>
          <p:nvPr/>
        </p:nvPicPr>
        <p:blipFill>
          <a:blip r:embed="rId9"/>
          <a:stretch>
            <a:fillRect/>
          </a:stretch>
        </p:blipFill>
        <p:spPr>
          <a:xfrm>
            <a:off x="12801600" y="3183446"/>
            <a:ext cx="695004" cy="890093"/>
          </a:xfrm>
          <a:prstGeom prst="rect">
            <a:avLst/>
          </a:prstGeom>
        </p:spPr>
      </p:pic>
      <p:pic>
        <p:nvPicPr>
          <p:cNvPr id="12" name="Picture 11">
            <a:extLst>
              <a:ext uri="{FF2B5EF4-FFF2-40B4-BE49-F238E27FC236}">
                <a16:creationId xmlns:a16="http://schemas.microsoft.com/office/drawing/2014/main" id="{B868BBE2-63DB-AE74-1368-F852366270B0}"/>
              </a:ext>
            </a:extLst>
          </p:cNvPr>
          <p:cNvPicPr>
            <a:picLocks noChangeAspect="1"/>
          </p:cNvPicPr>
          <p:nvPr/>
        </p:nvPicPr>
        <p:blipFill>
          <a:blip r:embed="rId10"/>
          <a:stretch>
            <a:fillRect/>
          </a:stretch>
        </p:blipFill>
        <p:spPr>
          <a:xfrm rot="11884482">
            <a:off x="9844896" y="2755796"/>
            <a:ext cx="1080647" cy="101466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987</Words>
  <Application>Microsoft Office PowerPoint</Application>
  <PresentationFormat>Custom</PresentationFormat>
  <Paragraphs>96</Paragraphs>
  <Slides>14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Dekko</vt:lpstr>
      <vt:lpstr>Itim</vt:lpstr>
      <vt:lpstr>Ballpoint</vt:lpstr>
      <vt:lpstr>Calibri</vt:lpstr>
      <vt:lpstr>A Day Without Sun Text Bold</vt:lpstr>
      <vt:lpstr>Telegraf Bold</vt:lpstr>
      <vt:lpstr>Canva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LPG Compliance Slides</dc:title>
  <cp:lastModifiedBy>Erica Bergeron</cp:lastModifiedBy>
  <cp:revision>5</cp:revision>
  <dcterms:created xsi:type="dcterms:W3CDTF">2006-08-16T00:00:00Z</dcterms:created>
  <dcterms:modified xsi:type="dcterms:W3CDTF">2024-10-25T18:07:12Z</dcterms:modified>
  <dc:identifier>DAGR4gFEt8Q</dc:identifier>
</cp:coreProperties>
</file>